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7"/>
          <c:w val="0.99"/>
          <c:h val="0.8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 (invisible)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Start FY2025</c:v>
                </c:pt>
                <c:pt idx="1">
                  <c:v>Volume</c:v>
                </c:pt>
                <c:pt idx="2">
                  <c:v>Price</c:v>
                </c:pt>
                <c:pt idx="3">
                  <c:v>Mix</c:v>
                </c:pt>
                <c:pt idx="4">
                  <c:v>Input costs</c:v>
                </c:pt>
                <c:pt idx="5">
                  <c:v>Personnel</c:v>
                </c:pt>
                <c:pt idx="6">
                  <c:v>FX</c:v>
                </c:pt>
                <c:pt idx="7">
                  <c:v>End FY2026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0</c:v>
                </c:pt>
                <c:pt idx="1">
                  <c:v>120</c:v>
                </c:pt>
                <c:pt idx="2">
                  <c:v>138</c:v>
                </c:pt>
                <c:pt idx="3">
                  <c:v>143</c:v>
                </c:pt>
                <c:pt idx="4">
                  <c:v>132</c:v>
                </c:pt>
                <c:pt idx="5">
                  <c:v>126</c:v>
                </c:pt>
                <c:pt idx="6">
                  <c:v>123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1A2F27"/>
            </a:solidFill>
            <a:ln>
              <a:noFill/>
            </a:ln>
          </c:spPr>
          <c:dLbls>
            <c:numFmt formatCode="#,##0;-#,##0;;" sourceLinked="0"/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Start FY2025</c:v>
                </c:pt>
                <c:pt idx="1">
                  <c:v>Volume</c:v>
                </c:pt>
                <c:pt idx="2">
                  <c:v>Price</c:v>
                </c:pt>
                <c:pt idx="3">
                  <c:v>Mix</c:v>
                </c:pt>
                <c:pt idx="4">
                  <c:v>Input costs</c:v>
                </c:pt>
                <c:pt idx="5">
                  <c:v>Personnel</c:v>
                </c:pt>
                <c:pt idx="6">
                  <c:v>FX</c:v>
                </c:pt>
                <c:pt idx="7">
                  <c:v>End FY2026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120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3F7D5A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Start FY2025</c:v>
                </c:pt>
                <c:pt idx="1">
                  <c:v>Volume</c:v>
                </c:pt>
                <c:pt idx="2">
                  <c:v>Price</c:v>
                </c:pt>
                <c:pt idx="3">
                  <c:v>Mix</c:v>
                </c:pt>
                <c:pt idx="4">
                  <c:v>Input costs</c:v>
                </c:pt>
                <c:pt idx="5">
                  <c:v>Personnel</c:v>
                </c:pt>
                <c:pt idx="6">
                  <c:v>FX</c:v>
                </c:pt>
                <c:pt idx="7">
                  <c:v>End FY2026</c:v>
                </c:pt>
              </c:strCache>
            </c:strRef>
          </c:cat>
          <c:val>
            <c:numRef>
              <c:f>Sheet1!$D$2:$D$9</c:f>
              <c:numCache>
                <c:formatCode>0</c:formatCode>
                <c:ptCount val="8"/>
                <c:pt idx="0">
                  <c:v>0</c:v>
                </c:pt>
                <c:pt idx="1">
                  <c:v>18</c:v>
                </c:pt>
                <c:pt idx="2">
                  <c:v>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B45454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Start FY2025</c:v>
                </c:pt>
                <c:pt idx="1">
                  <c:v>Volume</c:v>
                </c:pt>
                <c:pt idx="2">
                  <c:v>Price</c:v>
                </c:pt>
                <c:pt idx="3">
                  <c:v>Mix</c:v>
                </c:pt>
                <c:pt idx="4">
                  <c:v>Input costs</c:v>
                </c:pt>
                <c:pt idx="5">
                  <c:v>Personnel</c:v>
                </c:pt>
                <c:pt idx="6">
                  <c:v>FX</c:v>
                </c:pt>
                <c:pt idx="7">
                  <c:v>End FY2026</c:v>
                </c:pt>
              </c:strCache>
            </c:strRef>
          </c:cat>
          <c:val>
            <c:numRef>
              <c:f>Sheet1!$E$2:$E$9</c:f>
              <c:numCache>
                <c:formatCode>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11</c:v>
                </c:pt>
                <c:pt idx="5">
                  <c:v>6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Label increase (invisible)</c:v>
                </c:pt>
              </c:strCache>
            </c:strRef>
          </c:tx>
          <c:spPr>
            <a:noFill/>
            <a:ln>
              <a:noFill/>
            </a:ln>
          </c:spPr>
          <c:dLbls>
            <c:numFmt formatCode="&quot;+&quot;#,##0;;;" sourceLinked="0"/>
            <c:txPr>
              <a:bodyPr/>
              <a:lstStyle/>
              <a:p>
                <a:pPr>
                  <a:defRPr sz="1100" b="1">
                    <a:solidFill>
                      <a:srgbClr val="3F7D5A"/>
                    </a:solidFill>
                    <a:latin typeface="Arial"/>
                  </a:defRPr>
                </a:pPr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Start FY2025</c:v>
                </c:pt>
                <c:pt idx="1">
                  <c:v>Volume</c:v>
                </c:pt>
                <c:pt idx="2">
                  <c:v>Price</c:v>
                </c:pt>
                <c:pt idx="3">
                  <c:v>Mix</c:v>
                </c:pt>
                <c:pt idx="4">
                  <c:v>Input costs</c:v>
                </c:pt>
                <c:pt idx="5">
                  <c:v>Personnel</c:v>
                </c:pt>
                <c:pt idx="6">
                  <c:v>FX</c:v>
                </c:pt>
                <c:pt idx="7">
                  <c:v>End FY2026</c:v>
                </c:pt>
              </c:strCache>
            </c:strRef>
          </c:cat>
          <c:val>
            <c:numRef>
              <c:f>Sheet1!$F$2:$F$9</c:f>
              <c:numCache>
                <c:formatCode>0</c:formatCode>
                <c:ptCount val="8"/>
                <c:pt idx="0">
                  <c:v>0</c:v>
                </c:pt>
                <c:pt idx="1">
                  <c:v>18</c:v>
                </c:pt>
                <c:pt idx="2">
                  <c:v>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Label decrease (invisible)</c:v>
                </c:pt>
              </c:strCache>
            </c:strRef>
          </c:tx>
          <c:spPr>
            <a:noFill/>
            <a:ln>
              <a:noFill/>
            </a:ln>
          </c:spPr>
          <c:dLbls>
            <c:numFmt formatCode="&quot;-&quot;#,##0;;;" sourceLinked="0"/>
            <c:txPr>
              <a:bodyPr/>
              <a:lstStyle/>
              <a:p>
                <a:pPr>
                  <a:defRPr sz="1100" b="1">
                    <a:solidFill>
                      <a:srgbClr val="B45454"/>
                    </a:solidFill>
                    <a:latin typeface="Arial"/>
                  </a:defRPr>
                </a:pPr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Start FY2025</c:v>
                </c:pt>
                <c:pt idx="1">
                  <c:v>Volume</c:v>
                </c:pt>
                <c:pt idx="2">
                  <c:v>Price</c:v>
                </c:pt>
                <c:pt idx="3">
                  <c:v>Mix</c:v>
                </c:pt>
                <c:pt idx="4">
                  <c:v>Input costs</c:v>
                </c:pt>
                <c:pt idx="5">
                  <c:v>Personnel</c:v>
                </c:pt>
                <c:pt idx="6">
                  <c:v>FX</c:v>
                </c:pt>
                <c:pt idx="7">
                  <c:v>End FY2026</c:v>
                </c:pt>
              </c:strCache>
            </c:strRef>
          </c:cat>
          <c:val>
            <c:numRef>
              <c:f>Sheet1!$G$2:$G$9</c:f>
              <c:numCache>
                <c:formatCode>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11</c:v>
                </c:pt>
                <c:pt idx="5">
                  <c:v>6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D1D5DB"/>
            </a:solidFill>
          </a:ln>
        </c:spPr>
        <c:txPr>
          <a:bodyPr/>
          <a:lstStyle/>
          <a:p>
            <a:pPr>
              <a:defRPr sz="1100">
                <a:solidFill>
                  <a:srgbClr val="1A2F27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60.0"/>
          <c:min val="0.0"/>
        </c:scaling>
        <c:delete val="0"/>
        <c:axPos val="l"/>
        <c:majorTickMark val="none"/>
        <c:minorTickMark val="none"/>
        <c:tickLblPos val="none"/>
        <c:spPr>
          <a:ln>
            <a:noFill/>
          </a:ln>
        </c:spPr>
        <c:crossAx val="-2068027336"/>
        <c:crosses val="autoZero"/>
      </c:valAx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rgbClr val="1A2F2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7"/>
          <c:w val="0.99"/>
          <c:h val="0.8"/>
        </c:manualLayout>
      </c:layout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 (invisible)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Start value</c:v>
                </c:pt>
                <c:pt idx="1">
                  <c:v>Driver 1</c:v>
                </c:pt>
                <c:pt idx="2">
                  <c:v>Driver 2</c:v>
                </c:pt>
                <c:pt idx="3">
                  <c:v>Driver 3</c:v>
                </c:pt>
                <c:pt idx="4">
                  <c:v>Driver 4</c:v>
                </c:pt>
                <c:pt idx="5">
                  <c:v>Driver 5</c:v>
                </c:pt>
                <c:pt idx="6">
                  <c:v>Driver 6</c:v>
                </c:pt>
                <c:pt idx="7">
                  <c:v>End value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0</c:v>
                </c:pt>
                <c:pt idx="1">
                  <c:v>100</c:v>
                </c:pt>
                <c:pt idx="2">
                  <c:v>112</c:v>
                </c:pt>
                <c:pt idx="3">
                  <c:v>114</c:v>
                </c:pt>
                <c:pt idx="4">
                  <c:v>106</c:v>
                </c:pt>
                <c:pt idx="5">
                  <c:v>106</c:v>
                </c:pt>
                <c:pt idx="6">
                  <c:v>108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1A2F27"/>
            </a:solidFill>
            <a:ln>
              <a:noFill/>
            </a:ln>
          </c:spPr>
          <c:dLbls>
            <c:numFmt formatCode="#,##0;-#,##0;;" sourceLinked="0"/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Start value</c:v>
                </c:pt>
                <c:pt idx="1">
                  <c:v>Driver 1</c:v>
                </c:pt>
                <c:pt idx="2">
                  <c:v>Driver 2</c:v>
                </c:pt>
                <c:pt idx="3">
                  <c:v>Driver 3</c:v>
                </c:pt>
                <c:pt idx="4">
                  <c:v>Driver 4</c:v>
                </c:pt>
                <c:pt idx="5">
                  <c:v>Driver 5</c:v>
                </c:pt>
                <c:pt idx="6">
                  <c:v>Driver 6</c:v>
                </c:pt>
                <c:pt idx="7">
                  <c:v>End value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3F7D5A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Start value</c:v>
                </c:pt>
                <c:pt idx="1">
                  <c:v>Driver 1</c:v>
                </c:pt>
                <c:pt idx="2">
                  <c:v>Driver 2</c:v>
                </c:pt>
                <c:pt idx="3">
                  <c:v>Driver 3</c:v>
                </c:pt>
                <c:pt idx="4">
                  <c:v>Driver 4</c:v>
                </c:pt>
                <c:pt idx="5">
                  <c:v>Driver 5</c:v>
                </c:pt>
                <c:pt idx="6">
                  <c:v>Driver 6</c:v>
                </c:pt>
                <c:pt idx="7">
                  <c:v>End value</c:v>
                </c:pt>
              </c:strCache>
            </c:strRef>
          </c:cat>
          <c:val>
            <c:numRef>
              <c:f>Sheet1!$D$2:$D$9</c:f>
              <c:numCache>
                <c:formatCode>0</c:formatCode>
                <c:ptCount val="8"/>
                <c:pt idx="0">
                  <c:v>0</c:v>
                </c:pt>
                <c:pt idx="1">
                  <c:v>12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B45454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Start value</c:v>
                </c:pt>
                <c:pt idx="1">
                  <c:v>Driver 1</c:v>
                </c:pt>
                <c:pt idx="2">
                  <c:v>Driver 2</c:v>
                </c:pt>
                <c:pt idx="3">
                  <c:v>Driver 3</c:v>
                </c:pt>
                <c:pt idx="4">
                  <c:v>Driver 4</c:v>
                </c:pt>
                <c:pt idx="5">
                  <c:v>Driver 5</c:v>
                </c:pt>
                <c:pt idx="6">
                  <c:v>Driver 6</c:v>
                </c:pt>
                <c:pt idx="7">
                  <c:v>End value</c:v>
                </c:pt>
              </c:strCache>
            </c:strRef>
          </c:cat>
          <c:val>
            <c:numRef>
              <c:f>Sheet1!$E$2:$E$9</c:f>
              <c:numCache>
                <c:formatCode>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8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Label increase (invisible)</c:v>
                </c:pt>
              </c:strCache>
            </c:strRef>
          </c:tx>
          <c:spPr>
            <a:noFill/>
            <a:ln>
              <a:noFill/>
            </a:ln>
          </c:spPr>
          <c:dLbls>
            <c:numFmt formatCode="&quot;+&quot;#,##0;;;" sourceLinked="0"/>
            <c:txPr>
              <a:bodyPr/>
              <a:lstStyle/>
              <a:p>
                <a:pPr>
                  <a:defRPr sz="1100" b="1">
                    <a:solidFill>
                      <a:srgbClr val="3F7D5A"/>
                    </a:solidFill>
                    <a:latin typeface="Arial"/>
                  </a:defRPr>
                </a:pPr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Start value</c:v>
                </c:pt>
                <c:pt idx="1">
                  <c:v>Driver 1</c:v>
                </c:pt>
                <c:pt idx="2">
                  <c:v>Driver 2</c:v>
                </c:pt>
                <c:pt idx="3">
                  <c:v>Driver 3</c:v>
                </c:pt>
                <c:pt idx="4">
                  <c:v>Driver 4</c:v>
                </c:pt>
                <c:pt idx="5">
                  <c:v>Driver 5</c:v>
                </c:pt>
                <c:pt idx="6">
                  <c:v>Driver 6</c:v>
                </c:pt>
                <c:pt idx="7">
                  <c:v>End value</c:v>
                </c:pt>
              </c:strCache>
            </c:strRef>
          </c:cat>
          <c:val>
            <c:numRef>
              <c:f>Sheet1!$F$2:$F$9</c:f>
              <c:numCache>
                <c:formatCode>0</c:formatCode>
                <c:ptCount val="8"/>
                <c:pt idx="0">
                  <c:v>0</c:v>
                </c:pt>
                <c:pt idx="1">
                  <c:v>12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Label decrease (invisible)</c:v>
                </c:pt>
              </c:strCache>
            </c:strRef>
          </c:tx>
          <c:spPr>
            <a:noFill/>
            <a:ln>
              <a:noFill/>
            </a:ln>
          </c:spPr>
          <c:dLbls>
            <c:numFmt formatCode="&quot;-&quot;#,##0;;;" sourceLinked="0"/>
            <c:txPr>
              <a:bodyPr/>
              <a:lstStyle/>
              <a:p>
                <a:pPr>
                  <a:defRPr sz="1100" b="1">
                    <a:solidFill>
                      <a:srgbClr val="B45454"/>
                    </a:solidFill>
                    <a:latin typeface="Arial"/>
                  </a:defRPr>
                </a:pPr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Start value</c:v>
                </c:pt>
                <c:pt idx="1">
                  <c:v>Driver 1</c:v>
                </c:pt>
                <c:pt idx="2">
                  <c:v>Driver 2</c:v>
                </c:pt>
                <c:pt idx="3">
                  <c:v>Driver 3</c:v>
                </c:pt>
                <c:pt idx="4">
                  <c:v>Driver 4</c:v>
                </c:pt>
                <c:pt idx="5">
                  <c:v>Driver 5</c:v>
                </c:pt>
                <c:pt idx="6">
                  <c:v>Driver 6</c:v>
                </c:pt>
                <c:pt idx="7">
                  <c:v>End value</c:v>
                </c:pt>
              </c:strCache>
            </c:strRef>
          </c:cat>
          <c:val>
            <c:numRef>
              <c:f>Sheet1!$G$2:$G$9</c:f>
              <c:numCache>
                <c:formatCode>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8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D1D5DB"/>
            </a:solidFill>
          </a:ln>
        </c:spPr>
        <c:txPr>
          <a:bodyPr/>
          <a:lstStyle/>
          <a:p>
            <a:pPr>
              <a:defRPr sz="1100">
                <a:solidFill>
                  <a:srgbClr val="1A2F27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30.0"/>
          <c:min val="0.0"/>
        </c:scaling>
        <c:delete val="0"/>
        <c:axPos val="l"/>
        <c:majorTickMark val="none"/>
        <c:minorTickMark val="none"/>
        <c:tickLblPos val="none"/>
        <c:spPr>
          <a:ln>
            <a:noFill/>
          </a:ln>
        </c:spPr>
        <c:crossAx val="-2068027336"/>
        <c:crosses val="autoZero"/>
      </c:valAx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rgbClr val="1A2F2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Native stacked column chart. The lowest series (Base) has no fill and no line, so each change floats at the running total. Right-click the chart and choose Edit Data; type values only in column I. Two invisible label series carry the +/- labels above each bar.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Native stacked column chart. The lowest series (Base) has no fill and no line, so each change floats at the running total. Right-click the chart and choose Edit Data; type values only in column I. Two invisible label series carry the +/- labels above each bar.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EBITDA rises to EUR 123m as volume and price offset cost inflation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EBITDA bridge FY2025 to FY2026, EUR m</a:t>
            </a:r>
          </a:p>
        </p:txBody>
      </p:sp>
      <p:grpSp>
        <p:nvGrpSpPr>
          <p:cNvPr id="11" name="Legend"/>
          <p:cNvGrpSpPr/>
          <p:nvPr/>
        </p:nvGrpSpPr>
        <p:grpSpPr>
          <a:xfrm>
            <a:off x="8351215" y="1280160"/>
            <a:ext cx="3291840" cy="256032"/>
            <a:chOff x="8351215" y="1280160"/>
            <a:chExt cx="3291840" cy="256032"/>
          </a:xfrm>
        </p:grpSpPr>
        <p:sp>
          <p:nvSpPr>
            <p:cNvPr id="5" name="Rectangle 4"/>
            <p:cNvSpPr/>
            <p:nvPr/>
          </p:nvSpPr>
          <p:spPr>
            <a:xfrm>
              <a:off x="8351215" y="1335024"/>
              <a:ext cx="146304" cy="146304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552383" y="1280160"/>
              <a:ext cx="89611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Total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9448495" y="1335024"/>
              <a:ext cx="146304" cy="146304"/>
            </a:xfrm>
            <a:prstGeom prst="rect">
              <a:avLst/>
            </a:prstGeom>
            <a:solidFill>
              <a:srgbClr val="3F7D5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649663" y="1280160"/>
              <a:ext cx="89611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Increase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10545775" y="1335024"/>
              <a:ext cx="146304" cy="146304"/>
            </a:xfrm>
            <a:prstGeom prst="rect">
              <a:avLst/>
            </a:prstGeom>
            <a:solidFill>
              <a:srgbClr val="B454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746943" y="1280160"/>
              <a:ext cx="89611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Decrease</a:t>
              </a:r>
            </a:p>
          </p:txBody>
        </p:sp>
      </p:grpSp>
      <p:graphicFrame>
        <p:nvGraphicFramePr>
          <p:cNvPr id="12" name="Waterfall chart"/>
          <p:cNvGraphicFramePr>
            <a:graphicFrameLocks noGrp="1"/>
          </p:cNvGraphicFramePr>
          <p:nvPr/>
        </p:nvGraphicFramePr>
        <p:xfrm>
          <a:off x="548640" y="1691640"/>
          <a:ext cx="11094415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14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[Action title: state the result and its main drivers in one sentence]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[Metric, period, unit]</a:t>
            </a:r>
          </a:p>
        </p:txBody>
      </p:sp>
      <p:grpSp>
        <p:nvGrpSpPr>
          <p:cNvPr id="11" name="Legend"/>
          <p:cNvGrpSpPr/>
          <p:nvPr/>
        </p:nvGrpSpPr>
        <p:grpSpPr>
          <a:xfrm>
            <a:off x="8351215" y="1280160"/>
            <a:ext cx="3291840" cy="256032"/>
            <a:chOff x="8351215" y="1280160"/>
            <a:chExt cx="3291840" cy="256032"/>
          </a:xfrm>
        </p:grpSpPr>
        <p:sp>
          <p:nvSpPr>
            <p:cNvPr id="5" name="Rectangle 4"/>
            <p:cNvSpPr/>
            <p:nvPr/>
          </p:nvSpPr>
          <p:spPr>
            <a:xfrm>
              <a:off x="8351215" y="1335024"/>
              <a:ext cx="146304" cy="146304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552383" y="1280160"/>
              <a:ext cx="89611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Total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9448495" y="1335024"/>
              <a:ext cx="146304" cy="146304"/>
            </a:xfrm>
            <a:prstGeom prst="rect">
              <a:avLst/>
            </a:prstGeom>
            <a:solidFill>
              <a:srgbClr val="3F7D5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649663" y="1280160"/>
              <a:ext cx="89611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Increase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10545775" y="1335024"/>
              <a:ext cx="146304" cy="146304"/>
            </a:xfrm>
            <a:prstGeom prst="rect">
              <a:avLst/>
            </a:prstGeom>
            <a:solidFill>
              <a:srgbClr val="B454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746943" y="1280160"/>
              <a:ext cx="89611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Decrease</a:t>
              </a:r>
            </a:p>
          </p:txBody>
        </p:sp>
      </p:grpSp>
      <p:graphicFrame>
        <p:nvGraphicFramePr>
          <p:cNvPr id="12" name="Waterfall chart"/>
          <p:cNvGraphicFramePr>
            <a:graphicFrameLocks noGrp="1"/>
          </p:cNvGraphicFramePr>
          <p:nvPr/>
        </p:nvGraphicFramePr>
        <p:xfrm>
          <a:off x="548640" y="1691640"/>
          <a:ext cx="11094415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14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The invisible-base method turns a stacked column chart into a waterfall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Each floating bar is a stack: an invisible base plus the visible change</a:t>
            </a:r>
          </a:p>
        </p:txBody>
      </p:sp>
      <p:grpSp>
        <p:nvGrpSpPr>
          <p:cNvPr id="14" name="Method diagram"/>
          <p:cNvGrpSpPr/>
          <p:nvPr/>
        </p:nvGrpSpPr>
        <p:grpSpPr>
          <a:xfrm>
            <a:off x="731520" y="2962656"/>
            <a:ext cx="3931920" cy="2871216"/>
            <a:chOff x="731520" y="2962656"/>
            <a:chExt cx="3931920" cy="2871216"/>
          </a:xfrm>
        </p:grpSpPr>
        <p:sp>
          <p:nvSpPr>
            <p:cNvPr id="5" name="Rectangle 4"/>
            <p:cNvSpPr/>
            <p:nvPr/>
          </p:nvSpPr>
          <p:spPr>
            <a:xfrm>
              <a:off x="914400" y="3291840"/>
              <a:ext cx="868680" cy="2194560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1520" y="5559552"/>
              <a:ext cx="1234440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Total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2240280" y="3291840"/>
              <a:ext cx="868680" cy="2194560"/>
            </a:xfrm>
            <a:prstGeom prst="rect">
              <a:avLst/>
            </a:prstGeom>
            <a:noFill/>
            <a:ln w="9525">
              <a:solidFill>
                <a:srgbClr val="6B728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240280" y="2962656"/>
              <a:ext cx="868680" cy="329184"/>
            </a:xfrm>
            <a:prstGeom prst="rect">
              <a:avLst/>
            </a:prstGeom>
            <a:solidFill>
              <a:srgbClr val="3F7D5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57400" y="5559552"/>
              <a:ext cx="1234440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Increase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566160" y="3163824"/>
              <a:ext cx="868680" cy="2322576"/>
            </a:xfrm>
            <a:prstGeom prst="rect">
              <a:avLst/>
            </a:prstGeom>
            <a:noFill/>
            <a:ln w="9525">
              <a:solidFill>
                <a:srgbClr val="6B728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566160" y="2962656"/>
              <a:ext cx="868680" cy="201168"/>
            </a:xfrm>
            <a:prstGeom prst="rect">
              <a:avLst/>
            </a:prstGeom>
            <a:solidFill>
              <a:srgbClr val="B454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83279" y="5559552"/>
              <a:ext cx="1234440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Decrease</a:t>
              </a:r>
            </a:p>
          </p:txBody>
        </p:sp>
        <p:cxnSp>
          <p:nvCxnSpPr>
            <p:cNvPr id="13" name="Connector 12"/>
            <p:cNvCxnSpPr/>
            <p:nvPr/>
          </p:nvCxnSpPr>
          <p:spPr>
            <a:xfrm>
              <a:off x="731520" y="5486400"/>
              <a:ext cx="3931920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Method legend"/>
          <p:cNvGrpSpPr/>
          <p:nvPr/>
        </p:nvGrpSpPr>
        <p:grpSpPr>
          <a:xfrm>
            <a:off x="548640" y="1783080"/>
            <a:ext cx="4389120" cy="1078991"/>
            <a:chOff x="548640" y="1783080"/>
            <a:chExt cx="4389120" cy="1078991"/>
          </a:xfrm>
        </p:grpSpPr>
        <p:sp>
          <p:nvSpPr>
            <p:cNvPr id="15" name="Rectangle 14"/>
            <p:cNvSpPr/>
            <p:nvPr/>
          </p:nvSpPr>
          <p:spPr>
            <a:xfrm>
              <a:off x="548640" y="1837943"/>
              <a:ext cx="146304" cy="146304"/>
            </a:xfrm>
            <a:prstGeom prst="rect">
              <a:avLst/>
            </a:prstGeom>
            <a:noFill/>
            <a:ln w="9525">
              <a:solidFill>
                <a:srgbClr val="6B728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9808" y="1783080"/>
              <a:ext cx="418795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Invisible base (dashed here for explanation only)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48640" y="2112264"/>
              <a:ext cx="146304" cy="146304"/>
            </a:xfrm>
            <a:prstGeom prst="rect">
              <a:avLst/>
            </a:prstGeom>
            <a:solidFill>
              <a:srgbClr val="3F7D5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9808" y="2057400"/>
              <a:ext cx="418795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Increase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8640" y="2386584"/>
              <a:ext cx="146304" cy="146304"/>
            </a:xfrm>
            <a:prstGeom prst="rect">
              <a:avLst/>
            </a:prstGeom>
            <a:solidFill>
              <a:srgbClr val="B454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9808" y="2331720"/>
              <a:ext cx="418795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Decrease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8640" y="2660903"/>
              <a:ext cx="146304" cy="146304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9808" y="2606039"/>
              <a:ext cx="4187952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>Total</a:t>
              </a:r>
            </a:p>
          </p:txBody>
        </p:sp>
      </p:grp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257800" y="1783080"/>
          <a:ext cx="6355080" cy="204642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1737360"/>
                <a:gridCol w="2514600"/>
                <a:gridCol w="2103120"/>
              </a:tblGrid>
              <a:tr h="310896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FFFFFF"/>
                          </a:solidFill>
                          <a:latin typeface="Arial"/>
                        </a:rPr>
                        <a:t>Series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FFFFFF"/>
                          </a:solidFill>
                          <a:latin typeface="Arial"/>
                        </a:rPr>
                        <a:t>Value in the data sheet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FFFFFF"/>
                          </a:solidFill>
                          <a:latin typeface="Arial"/>
                        </a:rPr>
                        <a:t>Formatting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</a:tr>
              <a:tr h="401421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Base (invisible)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MIN(running total before, running total after); 0 for totals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No fill, no line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Start and end value; 0 for steps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Dark green, label inside end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Increase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MAX(change, 0)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Green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Decrease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MAX(-change, 0)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Red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401421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Label increase / decrease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Same values as increase / decrease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No fill; label inside base, number format "+"0 or "-"0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5257800" y="4012387"/>
            <a:ext cx="6355080" cy="822960"/>
          </a:xfrm>
          <a:prstGeom prst="rect">
            <a:avLst/>
          </a:prstGeom>
          <a:solidFill>
            <a:srgbClr val="F1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73152" rIns="109728" bIns="73152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1A2F27"/>
                </a:solidFill>
                <a:latin typeface="Arial"/>
              </a:rPr>
              <a:t>Limitation: if the running total crosses zero, the base must be split into a positive and a negative part. For bridges that stay above zero, the formulas in the embedded sheet do all the work.</a:t>
            </a:r>
          </a:p>
        </p:txBody>
      </p:sp>
      <p:sp>
        <p:nvSpPr>
          <p:cNvPr id="26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27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How to use this template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Edit your own data in a few steps; every element is native PowerPoint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34440" y="25344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Step 1"/>
          <p:cNvGrpSpPr/>
          <p:nvPr/>
        </p:nvGrpSpPr>
        <p:grpSpPr>
          <a:xfrm>
            <a:off x="548640" y="1883664"/>
            <a:ext cx="11094415" cy="632460"/>
            <a:chOff x="548640" y="1883664"/>
            <a:chExt cx="11094415" cy="632460"/>
          </a:xfrm>
        </p:grpSpPr>
        <p:sp>
          <p:nvSpPr>
            <p:cNvPr id="5" name="Step 1 number"/>
            <p:cNvSpPr/>
            <p:nvPr/>
          </p:nvSpPr>
          <p:spPr>
            <a:xfrm>
              <a:off x="548640" y="18836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" name="Step 1 text"/>
            <p:cNvSpPr txBox="1"/>
            <p:nvPr/>
          </p:nvSpPr>
          <p:spPr>
            <a:xfrm>
              <a:off x="1234440" y="18836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Right-click the chart and choose Edit Data to open the embedded worksheet.</a:t>
              </a:r>
            </a:p>
          </p:txBody>
        </p:sp>
      </p:grpSp>
      <p:cxnSp>
        <p:nvCxnSpPr>
          <p:cNvPr id="11" name="Connector 10"/>
          <p:cNvCxnSpPr/>
          <p:nvPr/>
        </p:nvCxnSpPr>
        <p:spPr>
          <a:xfrm>
            <a:off x="1234440" y="3258311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ep 2"/>
          <p:cNvGrpSpPr/>
          <p:nvPr/>
        </p:nvGrpSpPr>
        <p:grpSpPr>
          <a:xfrm>
            <a:off x="548640" y="2607564"/>
            <a:ext cx="11094415" cy="632460"/>
            <a:chOff x="548640" y="2607564"/>
            <a:chExt cx="11094415" cy="632460"/>
          </a:xfrm>
        </p:grpSpPr>
        <p:sp>
          <p:nvSpPr>
            <p:cNvPr id="9" name="Step 2 number"/>
            <p:cNvSpPr/>
            <p:nvPr/>
          </p:nvSpPr>
          <p:spPr>
            <a:xfrm>
              <a:off x="548640" y="26075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Step 2 text"/>
            <p:cNvSpPr txBox="1"/>
            <p:nvPr/>
          </p:nvSpPr>
          <p:spPr>
            <a:xfrm>
              <a:off x="1234440" y="26075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Type your figures in column I only: the start value in the first row and each change, with its sign, in the rows below. The end value is calculated.</a:t>
              </a:r>
            </a:p>
          </p:txBody>
        </p:sp>
      </p:grpSp>
      <p:cxnSp>
        <p:nvCxnSpPr>
          <p:cNvPr id="15" name="Connector 14"/>
          <p:cNvCxnSpPr/>
          <p:nvPr/>
        </p:nvCxnSpPr>
        <p:spPr>
          <a:xfrm>
            <a:off x="1234440" y="39822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Step 3"/>
          <p:cNvGrpSpPr/>
          <p:nvPr/>
        </p:nvGrpSpPr>
        <p:grpSpPr>
          <a:xfrm>
            <a:off x="548640" y="3331464"/>
            <a:ext cx="11094415" cy="632460"/>
            <a:chOff x="548640" y="3331464"/>
            <a:chExt cx="11094415" cy="632460"/>
          </a:xfrm>
        </p:grpSpPr>
        <p:sp>
          <p:nvSpPr>
            <p:cNvPr id="13" name="Step 3 number"/>
            <p:cNvSpPr/>
            <p:nvPr/>
          </p:nvSpPr>
          <p:spPr>
            <a:xfrm>
              <a:off x="548640" y="33314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4" name="Step 3 text"/>
            <p:cNvSpPr txBox="1"/>
            <p:nvPr/>
          </p:nvSpPr>
          <p:spPr>
            <a:xfrm>
              <a:off x="1234440" y="33314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Rename the categories in column A. To add a step, insert a row inside the data range and copy the formulas from the row above.</a:t>
              </a:r>
            </a:p>
          </p:txBody>
        </p:sp>
      </p:grpSp>
      <p:cxnSp>
        <p:nvCxnSpPr>
          <p:cNvPr id="19" name="Connector 18"/>
          <p:cNvCxnSpPr/>
          <p:nvPr/>
        </p:nvCxnSpPr>
        <p:spPr>
          <a:xfrm>
            <a:off x="1234440" y="47061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tep 4"/>
          <p:cNvGrpSpPr/>
          <p:nvPr/>
        </p:nvGrpSpPr>
        <p:grpSpPr>
          <a:xfrm>
            <a:off x="548640" y="4055363"/>
            <a:ext cx="11094415" cy="632460"/>
            <a:chOff x="548640" y="4055363"/>
            <a:chExt cx="11094415" cy="632460"/>
          </a:xfrm>
        </p:grpSpPr>
        <p:sp>
          <p:nvSpPr>
            <p:cNvPr id="17" name="Step 4 number"/>
            <p:cNvSpPr/>
            <p:nvPr/>
          </p:nvSpPr>
          <p:spPr>
            <a:xfrm>
              <a:off x="548640" y="40553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8" name="Step 4 text"/>
            <p:cNvSpPr txBox="1"/>
            <p:nvPr/>
          </p:nvSpPr>
          <p:spPr>
            <a:xfrm>
              <a:off x="1234440" y="40553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Leave columns B to G unchanged: they calculate the invisible base, the increases, the decreases and the labels.</a:t>
              </a:r>
            </a:p>
          </p:txBody>
        </p:sp>
      </p:grpSp>
      <p:cxnSp>
        <p:nvCxnSpPr>
          <p:cNvPr id="23" name="Connector 22"/>
          <p:cNvCxnSpPr/>
          <p:nvPr/>
        </p:nvCxnSpPr>
        <p:spPr>
          <a:xfrm>
            <a:off x="1234440" y="54300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Step 5"/>
          <p:cNvGrpSpPr/>
          <p:nvPr/>
        </p:nvGrpSpPr>
        <p:grpSpPr>
          <a:xfrm>
            <a:off x="548640" y="4779263"/>
            <a:ext cx="11094415" cy="632460"/>
            <a:chOff x="548640" y="4779263"/>
            <a:chExt cx="11094415" cy="632460"/>
          </a:xfrm>
        </p:grpSpPr>
        <p:sp>
          <p:nvSpPr>
            <p:cNvPr id="21" name="Step 5 number"/>
            <p:cNvSpPr/>
            <p:nvPr/>
          </p:nvSpPr>
          <p:spPr>
            <a:xfrm>
              <a:off x="548640" y="47792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Step 5 text"/>
            <p:cNvSpPr txBox="1"/>
            <p:nvPr/>
          </p:nvSpPr>
          <p:spPr>
            <a:xfrm>
              <a:off x="1234440" y="47792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If a bar runs out of the chart, raise the axis maximum: in the Format pane select Vertical (Value) Axis and change Bounds &gt; Maximum.</a:t>
              </a:r>
            </a:p>
          </p:txBody>
        </p:sp>
      </p:grpSp>
      <p:grpSp>
        <p:nvGrpSpPr>
          <p:cNvPr id="27" name="Step 6"/>
          <p:cNvGrpSpPr/>
          <p:nvPr/>
        </p:nvGrpSpPr>
        <p:grpSpPr>
          <a:xfrm>
            <a:off x="548640" y="5503163"/>
            <a:ext cx="11094415" cy="632460"/>
            <a:chOff x="548640" y="5503163"/>
            <a:chExt cx="11094415" cy="632460"/>
          </a:xfrm>
        </p:grpSpPr>
        <p:sp>
          <p:nvSpPr>
            <p:cNvPr id="25" name="Step 6 number"/>
            <p:cNvSpPr/>
            <p:nvPr/>
          </p:nvSpPr>
          <p:spPr>
            <a:xfrm>
              <a:off x="548640" y="55031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26" name="Step 6 text"/>
            <p:cNvSpPr txBox="1"/>
            <p:nvPr/>
          </p:nvSpPr>
          <p:spPr>
            <a:xfrm>
              <a:off x="1234440" y="55031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Rewrite the action title so it states your conclusion, then update the unit line and the footer.</a:t>
              </a:r>
            </a:p>
          </p:txBody>
        </p:sp>
      </p:grpSp>
      <p:sp>
        <p:nvSpPr>
          <p:cNvPr id="28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29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gen.ai template">
  <a:themeElements>
    <a:clrScheme name="Office">
      <a:dk1>
        <a:sysClr val="windowText" lastClr="000000"/>
      </a:dk1>
      <a:lt1>
        <a:sysClr val="window" lastClr="FFFFFF"/>
      </a:lt1>
      <a:dk2>
        <a:srgbClr val="1A2F27"/>
      </a:dk2>
      <a:lt2>
        <a:srgbClr val="F3F4F6"/>
      </a:lt2>
      <a:accent1>
        <a:srgbClr val="1A2F27"/>
      </a:accent1>
      <a:accent2>
        <a:srgbClr val="4F7A63"/>
      </a:accent2>
      <a:accent3>
        <a:srgbClr val="6B7280"/>
      </a:accent3>
      <a:accent4>
        <a:srgbClr val="3F7D5A"/>
      </a:accent4>
      <a:accent5>
        <a:srgbClr val="B45454"/>
      </a:accent5>
      <a:accent6>
        <a:srgbClr val="D1D5D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Waterfall chart template (EBITDA bridge)</dc:title>
  <dc:subject>Editable PowerPoint waterfall chart built as a native stacked column chart with an invisible base</dc:subject>
  <dc:creator>offgen.ai</dc:creator>
  <cp:keywords>waterfall chart, EBITDA bridge, PowerPoint template, consulting</cp:keywords>
  <dc:description>Template by offgen.ai | Illustrative data</dc:description>
  <cp:lastModifiedBy>offgen.ai</cp:lastModifiedBy>
  <cp:revision>1</cp:revision>
  <dcterms:created xsi:type="dcterms:W3CDTF">2026-10-20T09:00:00Z</dcterms:created>
  <dcterms:modified xsi:type="dcterms:W3CDTF">2026-10-20T09:00:00Z</dcterms:modified>
  <cp:category>Template</cp:category>
  <dc:language>en-US</dc:language>
</cp:coreProperties>
</file>