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005"/>
          <c:y val="0.07"/>
          <c:w val="0.99"/>
          <c:h val="0.8"/>
        </c:manualLayout>
      </c:layout>
      <c:barChart>
        <c:barDir val="col"/>
        <c:grouping val="stacked"/>
        <c:ser>
          <c:idx val="0"/>
          <c:order val="0"/>
          <c:tx>
            <c:strRef>
              <c:f>Sheet1!$B$1</c:f>
              <c:strCache>
                <c:ptCount val="1"/>
                <c:pt idx="0">
                  <c:v>Basis (unsichtbar)</c:v>
                </c:pt>
              </c:strCache>
            </c:strRef>
          </c:tx>
          <c:spPr>
            <a:noFill/>
            <a:ln>
              <a:noFill/>
            </a:ln>
          </c:spPr>
          <c:cat>
            <c:strRef>
              <c:f>Sheet1!$A$2:$A$9</c:f>
              <c:strCache>
                <c:ptCount val="8"/>
                <c:pt idx="0">
                  <c:v>Ausgangswert GJ2025</c:v>
                </c:pt>
                <c:pt idx="1">
                  <c:v>Menge</c:v>
                </c:pt>
                <c:pt idx="2">
                  <c:v>Preis</c:v>
                </c:pt>
                <c:pt idx="3">
                  <c:v>Mix</c:v>
                </c:pt>
                <c:pt idx="4">
                  <c:v>Materialkosten</c:v>
                </c:pt>
                <c:pt idx="5">
                  <c:v>Personal</c:v>
                </c:pt>
                <c:pt idx="6">
                  <c:v>Wechselkurs</c:v>
                </c:pt>
                <c:pt idx="7">
                  <c:v>Endwert GJ2026</c:v>
                </c:pt>
              </c:strCache>
            </c:strRef>
          </c:cat>
          <c:val>
            <c:numRef>
              <c:f>Sheet1!$B$2:$B$9</c:f>
              <c:numCache>
                <c:formatCode>0</c:formatCode>
                <c:ptCount val="8"/>
                <c:pt idx="0">
                  <c:v>0</c:v>
                </c:pt>
                <c:pt idx="1">
                  <c:v>120</c:v>
                </c:pt>
                <c:pt idx="2">
                  <c:v>138</c:v>
                </c:pt>
                <c:pt idx="3">
                  <c:v>143</c:v>
                </c:pt>
                <c:pt idx="4">
                  <c:v>132</c:v>
                </c:pt>
                <c:pt idx="5">
                  <c:v>126</c:v>
                </c:pt>
                <c:pt idx="6">
                  <c:v>123</c:v>
                </c:pt>
                <c:pt idx="7">
                  <c:v>0</c:v>
                </c:pt>
              </c:numCache>
            </c:numRef>
          </c:val>
        </c:ser>
        <c:ser>
          <c:idx val="1"/>
          <c:order val="1"/>
          <c:tx>
            <c:strRef>
              <c:f>Sheet1!$C$1</c:f>
              <c:strCache>
                <c:ptCount val="1"/>
                <c:pt idx="0">
                  <c:v>Summe</c:v>
                </c:pt>
              </c:strCache>
            </c:strRef>
          </c:tx>
          <c:spPr>
            <a:solidFill>
              <a:srgbClr val="1A2F27"/>
            </a:solidFill>
            <a:ln>
              <a:noFill/>
            </a:ln>
          </c:spPr>
          <c:dLbls>
            <c:numFmt formatCode="#,##0;-#,##0;;" sourceLinked="0"/>
            <c:txPr>
              <a:bodyPr/>
              <a:lstStyle/>
              <a:p>
                <a:pPr>
                  <a:defRPr sz="1100" b="1">
                    <a:solidFill>
                      <a:srgbClr val="FFFFFF"/>
                    </a:solidFill>
                    <a:latin typeface="Arial"/>
                  </a:defRPr>
                </a:pPr>
              </a:p>
            </c:txPr>
            <c:dLblPos val="inEnd"/>
            <c:showLegendKey val="0"/>
            <c:showVal val="1"/>
            <c:showCatName val="0"/>
            <c:showSerName val="0"/>
            <c:showPercent val="0"/>
            <c:showBubbleSize val="0"/>
            <c:showLeaderLines val="1"/>
          </c:dLbls>
          <c:cat>
            <c:strRef>
              <c:f>Sheet1!$A$2:$A$9</c:f>
              <c:strCache>
                <c:ptCount val="8"/>
                <c:pt idx="0">
                  <c:v>Ausgangswert GJ2025</c:v>
                </c:pt>
                <c:pt idx="1">
                  <c:v>Menge</c:v>
                </c:pt>
                <c:pt idx="2">
                  <c:v>Preis</c:v>
                </c:pt>
                <c:pt idx="3">
                  <c:v>Mix</c:v>
                </c:pt>
                <c:pt idx="4">
                  <c:v>Materialkosten</c:v>
                </c:pt>
                <c:pt idx="5">
                  <c:v>Personal</c:v>
                </c:pt>
                <c:pt idx="6">
                  <c:v>Wechselkurs</c:v>
                </c:pt>
                <c:pt idx="7">
                  <c:v>Endwert GJ2026</c:v>
                </c:pt>
              </c:strCache>
            </c:strRef>
          </c:cat>
          <c:val>
            <c:numRef>
              <c:f>Sheet1!$C$2:$C$9</c:f>
              <c:numCache>
                <c:formatCode>0</c:formatCode>
                <c:ptCount val="8"/>
                <c:pt idx="0">
                  <c:v>120</c:v>
                </c:pt>
                <c:pt idx="1">
                  <c:v>0</c:v>
                </c:pt>
                <c:pt idx="2">
                  <c:v>0</c:v>
                </c:pt>
                <c:pt idx="3">
                  <c:v>0</c:v>
                </c:pt>
                <c:pt idx="4">
                  <c:v>0</c:v>
                </c:pt>
                <c:pt idx="5">
                  <c:v>0</c:v>
                </c:pt>
                <c:pt idx="6">
                  <c:v>0</c:v>
                </c:pt>
                <c:pt idx="7">
                  <c:v>123</c:v>
                </c:pt>
              </c:numCache>
            </c:numRef>
          </c:val>
        </c:ser>
        <c:ser>
          <c:idx val="2"/>
          <c:order val="2"/>
          <c:tx>
            <c:strRef>
              <c:f>Sheet1!$D$1</c:f>
              <c:strCache>
                <c:ptCount val="1"/>
                <c:pt idx="0">
                  <c:v>Anstieg</c:v>
                </c:pt>
              </c:strCache>
            </c:strRef>
          </c:tx>
          <c:spPr>
            <a:solidFill>
              <a:srgbClr val="3F7D5A"/>
            </a:solidFill>
            <a:ln>
              <a:noFill/>
            </a:ln>
          </c:spPr>
          <c:cat>
            <c:strRef>
              <c:f>Sheet1!$A$2:$A$9</c:f>
              <c:strCache>
                <c:ptCount val="8"/>
                <c:pt idx="0">
                  <c:v>Ausgangswert GJ2025</c:v>
                </c:pt>
                <c:pt idx="1">
                  <c:v>Menge</c:v>
                </c:pt>
                <c:pt idx="2">
                  <c:v>Preis</c:v>
                </c:pt>
                <c:pt idx="3">
                  <c:v>Mix</c:v>
                </c:pt>
                <c:pt idx="4">
                  <c:v>Materialkosten</c:v>
                </c:pt>
                <c:pt idx="5">
                  <c:v>Personal</c:v>
                </c:pt>
                <c:pt idx="6">
                  <c:v>Wechselkurs</c:v>
                </c:pt>
                <c:pt idx="7">
                  <c:v>Endwert GJ2026</c:v>
                </c:pt>
              </c:strCache>
            </c:strRef>
          </c:cat>
          <c:val>
            <c:numRef>
              <c:f>Sheet1!$D$2:$D$9</c:f>
              <c:numCache>
                <c:formatCode>0</c:formatCode>
                <c:ptCount val="8"/>
                <c:pt idx="0">
                  <c:v>0</c:v>
                </c:pt>
                <c:pt idx="1">
                  <c:v>18</c:v>
                </c:pt>
                <c:pt idx="2">
                  <c:v>9</c:v>
                </c:pt>
                <c:pt idx="3">
                  <c:v>0</c:v>
                </c:pt>
                <c:pt idx="4">
                  <c:v>0</c:v>
                </c:pt>
                <c:pt idx="5">
                  <c:v>0</c:v>
                </c:pt>
                <c:pt idx="6">
                  <c:v>0</c:v>
                </c:pt>
                <c:pt idx="7">
                  <c:v>0</c:v>
                </c:pt>
              </c:numCache>
            </c:numRef>
          </c:val>
        </c:ser>
        <c:ser>
          <c:idx val="3"/>
          <c:order val="3"/>
          <c:tx>
            <c:strRef>
              <c:f>Sheet1!$E$1</c:f>
              <c:strCache>
                <c:ptCount val="1"/>
                <c:pt idx="0">
                  <c:v>Rückgang</c:v>
                </c:pt>
              </c:strCache>
            </c:strRef>
          </c:tx>
          <c:spPr>
            <a:solidFill>
              <a:srgbClr val="B45454"/>
            </a:solidFill>
            <a:ln>
              <a:noFill/>
            </a:ln>
          </c:spPr>
          <c:cat>
            <c:strRef>
              <c:f>Sheet1!$A$2:$A$9</c:f>
              <c:strCache>
                <c:ptCount val="8"/>
                <c:pt idx="0">
                  <c:v>Ausgangswert GJ2025</c:v>
                </c:pt>
                <c:pt idx="1">
                  <c:v>Menge</c:v>
                </c:pt>
                <c:pt idx="2">
                  <c:v>Preis</c:v>
                </c:pt>
                <c:pt idx="3">
                  <c:v>Mix</c:v>
                </c:pt>
                <c:pt idx="4">
                  <c:v>Materialkosten</c:v>
                </c:pt>
                <c:pt idx="5">
                  <c:v>Personal</c:v>
                </c:pt>
                <c:pt idx="6">
                  <c:v>Wechselkurs</c:v>
                </c:pt>
                <c:pt idx="7">
                  <c:v>Endwert GJ2026</c:v>
                </c:pt>
              </c:strCache>
            </c:strRef>
          </c:cat>
          <c:val>
            <c:numRef>
              <c:f>Sheet1!$E$2:$E$9</c:f>
              <c:numCache>
                <c:formatCode>0</c:formatCode>
                <c:ptCount val="8"/>
                <c:pt idx="0">
                  <c:v>0</c:v>
                </c:pt>
                <c:pt idx="1">
                  <c:v>0</c:v>
                </c:pt>
                <c:pt idx="2">
                  <c:v>0</c:v>
                </c:pt>
                <c:pt idx="3">
                  <c:v>4</c:v>
                </c:pt>
                <c:pt idx="4">
                  <c:v>11</c:v>
                </c:pt>
                <c:pt idx="5">
                  <c:v>6</c:v>
                </c:pt>
                <c:pt idx="6">
                  <c:v>3</c:v>
                </c:pt>
                <c:pt idx="7">
                  <c:v>0</c:v>
                </c:pt>
              </c:numCache>
            </c:numRef>
          </c:val>
        </c:ser>
        <c:ser>
          <c:idx val="4"/>
          <c:order val="4"/>
          <c:tx>
            <c:strRef>
              <c:f>Sheet1!$F$1</c:f>
              <c:strCache>
                <c:ptCount val="1"/>
                <c:pt idx="0">
                  <c:v>Beschriftung Anstieg (unsichtbar)</c:v>
                </c:pt>
              </c:strCache>
            </c:strRef>
          </c:tx>
          <c:spPr>
            <a:noFill/>
            <a:ln>
              <a:noFill/>
            </a:ln>
          </c:spPr>
          <c:dLbls>
            <c:numFmt formatCode="&quot;+&quot;#,##0;;;" sourceLinked="0"/>
            <c:txPr>
              <a:bodyPr/>
              <a:lstStyle/>
              <a:p>
                <a:pPr>
                  <a:defRPr sz="1100" b="1">
                    <a:solidFill>
                      <a:srgbClr val="3F7D5A"/>
                    </a:solidFill>
                    <a:latin typeface="Arial"/>
                  </a:defRPr>
                </a:pPr>
              </a:p>
            </c:txPr>
            <c:dLblPos val="inBase"/>
            <c:showLegendKey val="0"/>
            <c:showVal val="1"/>
            <c:showCatName val="0"/>
            <c:showSerName val="0"/>
            <c:showPercent val="0"/>
            <c:showBubbleSize val="0"/>
            <c:showLeaderLines val="1"/>
          </c:dLbls>
          <c:cat>
            <c:strRef>
              <c:f>Sheet1!$A$2:$A$9</c:f>
              <c:strCache>
                <c:ptCount val="8"/>
                <c:pt idx="0">
                  <c:v>Ausgangswert GJ2025</c:v>
                </c:pt>
                <c:pt idx="1">
                  <c:v>Menge</c:v>
                </c:pt>
                <c:pt idx="2">
                  <c:v>Preis</c:v>
                </c:pt>
                <c:pt idx="3">
                  <c:v>Mix</c:v>
                </c:pt>
                <c:pt idx="4">
                  <c:v>Materialkosten</c:v>
                </c:pt>
                <c:pt idx="5">
                  <c:v>Personal</c:v>
                </c:pt>
                <c:pt idx="6">
                  <c:v>Wechselkurs</c:v>
                </c:pt>
                <c:pt idx="7">
                  <c:v>Endwert GJ2026</c:v>
                </c:pt>
              </c:strCache>
            </c:strRef>
          </c:cat>
          <c:val>
            <c:numRef>
              <c:f>Sheet1!$F$2:$F$9</c:f>
              <c:numCache>
                <c:formatCode>0</c:formatCode>
                <c:ptCount val="8"/>
                <c:pt idx="0">
                  <c:v>0</c:v>
                </c:pt>
                <c:pt idx="1">
                  <c:v>18</c:v>
                </c:pt>
                <c:pt idx="2">
                  <c:v>9</c:v>
                </c:pt>
                <c:pt idx="3">
                  <c:v>0</c:v>
                </c:pt>
                <c:pt idx="4">
                  <c:v>0</c:v>
                </c:pt>
                <c:pt idx="5">
                  <c:v>0</c:v>
                </c:pt>
                <c:pt idx="6">
                  <c:v>0</c:v>
                </c:pt>
                <c:pt idx="7">
                  <c:v>0</c:v>
                </c:pt>
              </c:numCache>
            </c:numRef>
          </c:val>
        </c:ser>
        <c:ser>
          <c:idx val="5"/>
          <c:order val="5"/>
          <c:tx>
            <c:strRef>
              <c:f>Sheet1!$G$1</c:f>
              <c:strCache>
                <c:ptCount val="1"/>
                <c:pt idx="0">
                  <c:v>Beschriftung Rückgang (unsichtbar)</c:v>
                </c:pt>
              </c:strCache>
            </c:strRef>
          </c:tx>
          <c:spPr>
            <a:noFill/>
            <a:ln>
              <a:noFill/>
            </a:ln>
          </c:spPr>
          <c:dLbls>
            <c:numFmt formatCode="&quot;-&quot;#,##0;;;" sourceLinked="0"/>
            <c:txPr>
              <a:bodyPr/>
              <a:lstStyle/>
              <a:p>
                <a:pPr>
                  <a:defRPr sz="1100" b="1">
                    <a:solidFill>
                      <a:srgbClr val="B45454"/>
                    </a:solidFill>
                    <a:latin typeface="Arial"/>
                  </a:defRPr>
                </a:pPr>
              </a:p>
            </c:txPr>
            <c:dLblPos val="inBase"/>
            <c:showLegendKey val="0"/>
            <c:showVal val="1"/>
            <c:showCatName val="0"/>
            <c:showSerName val="0"/>
            <c:showPercent val="0"/>
            <c:showBubbleSize val="0"/>
            <c:showLeaderLines val="1"/>
          </c:dLbls>
          <c:cat>
            <c:strRef>
              <c:f>Sheet1!$A$2:$A$9</c:f>
              <c:strCache>
                <c:ptCount val="8"/>
                <c:pt idx="0">
                  <c:v>Ausgangswert GJ2025</c:v>
                </c:pt>
                <c:pt idx="1">
                  <c:v>Menge</c:v>
                </c:pt>
                <c:pt idx="2">
                  <c:v>Preis</c:v>
                </c:pt>
                <c:pt idx="3">
                  <c:v>Mix</c:v>
                </c:pt>
                <c:pt idx="4">
                  <c:v>Materialkosten</c:v>
                </c:pt>
                <c:pt idx="5">
                  <c:v>Personal</c:v>
                </c:pt>
                <c:pt idx="6">
                  <c:v>Wechselkurs</c:v>
                </c:pt>
                <c:pt idx="7">
                  <c:v>Endwert GJ2026</c:v>
                </c:pt>
              </c:strCache>
            </c:strRef>
          </c:cat>
          <c:val>
            <c:numRef>
              <c:f>Sheet1!$G$2:$G$9</c:f>
              <c:numCache>
                <c:formatCode>0</c:formatCode>
                <c:ptCount val="8"/>
                <c:pt idx="0">
                  <c:v>0</c:v>
                </c:pt>
                <c:pt idx="1">
                  <c:v>0</c:v>
                </c:pt>
                <c:pt idx="2">
                  <c:v>0</c:v>
                </c:pt>
                <c:pt idx="3">
                  <c:v>4</c:v>
                </c:pt>
                <c:pt idx="4">
                  <c:v>11</c:v>
                </c:pt>
                <c:pt idx="5">
                  <c:v>6</c:v>
                </c:pt>
                <c:pt idx="6">
                  <c:v>3</c:v>
                </c:pt>
                <c:pt idx="7">
                  <c:v>0</c:v>
                </c:pt>
              </c:numCache>
            </c:numRef>
          </c:val>
        </c:ser>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D1D5DB"/>
            </a:solidFill>
          </a:ln>
        </c:spPr>
        <c:txPr>
          <a:bodyPr/>
          <a:lstStyle/>
          <a:p>
            <a:pPr>
              <a:defRPr sz="1100">
                <a:solidFill>
                  <a:srgbClr val="1A2F27"/>
                </a:solidFill>
                <a:latin typeface="Arial"/>
              </a:defRPr>
            </a:pPr>
          </a:p>
        </c:txPr>
        <c:crossAx val="-2113994440"/>
        <c:crosses val="autoZero"/>
        <c:auto val="1"/>
        <c:lblAlgn val="ctr"/>
        <c:lblOffset val="100"/>
        <c:noMultiLvlLbl val="0"/>
      </c:catAx>
      <c:valAx>
        <c:axId val="-2113994440"/>
        <c:scaling>
          <c:max val="160.0"/>
          <c:min val="0.0"/>
        </c:scaling>
        <c:delete val="0"/>
        <c:axPos val="l"/>
        <c:majorTickMark val="none"/>
        <c:minorTickMark val="none"/>
        <c:tickLblPos val="none"/>
        <c:spPr>
          <a:ln>
            <a:noFill/>
          </a:ln>
        </c:spPr>
        <c:crossAx val="-2068027336"/>
        <c:crosses val="autoZero"/>
      </c:valAx>
    </c:plotArea>
    <c:dispBlanksAs val="gap"/>
  </c:chart>
  <c:spPr>
    <a:noFill/>
    <a:ln>
      <a:noFill/>
    </a:ln>
  </c:spPr>
  <c:txPr>
    <a:bodyPr/>
    <a:lstStyle/>
    <a:p>
      <a:pPr>
        <a:defRPr sz="1100">
          <a:solidFill>
            <a:srgbClr val="1A2F27"/>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0"/>
  <c:chart>
    <c:autoTitleDeleted val="1"/>
    <c:plotArea>
      <c:layout>
        <c:manualLayout>
          <c:layoutTarget val="inner"/>
          <c:xMode val="edge"/>
          <c:yMode val="edge"/>
          <c:x val="0.005"/>
          <c:y val="0.07"/>
          <c:w val="0.99"/>
          <c:h val="0.8"/>
        </c:manualLayout>
      </c:layout>
      <c:barChart>
        <c:barDir val="col"/>
        <c:grouping val="stacked"/>
        <c:ser>
          <c:idx val="0"/>
          <c:order val="0"/>
          <c:tx>
            <c:strRef>
              <c:f>Sheet1!$B$1</c:f>
              <c:strCache>
                <c:ptCount val="1"/>
                <c:pt idx="0">
                  <c:v>Basis (unsichtbar)</c:v>
                </c:pt>
              </c:strCache>
            </c:strRef>
          </c:tx>
          <c:spPr>
            <a:noFill/>
            <a:ln>
              <a:noFill/>
            </a:ln>
          </c:spPr>
          <c:cat>
            <c:strRef>
              <c:f>Sheet1!$A$2:$A$9</c:f>
              <c:strCache>
                <c:ptCount val="8"/>
                <c:pt idx="0">
                  <c:v>Startwert</c:v>
                </c:pt>
                <c:pt idx="1">
                  <c:v>Treiber 1</c:v>
                </c:pt>
                <c:pt idx="2">
                  <c:v>Treiber 2</c:v>
                </c:pt>
                <c:pt idx="3">
                  <c:v>Treiber 3</c:v>
                </c:pt>
                <c:pt idx="4">
                  <c:v>Treiber 4</c:v>
                </c:pt>
                <c:pt idx="5">
                  <c:v>Treiber 5</c:v>
                </c:pt>
                <c:pt idx="6">
                  <c:v>Treiber 6</c:v>
                </c:pt>
                <c:pt idx="7">
                  <c:v>Endwert</c:v>
                </c:pt>
              </c:strCache>
            </c:strRef>
          </c:cat>
          <c:val>
            <c:numRef>
              <c:f>Sheet1!$B$2:$B$9</c:f>
              <c:numCache>
                <c:formatCode>0</c:formatCode>
                <c:ptCount val="8"/>
                <c:pt idx="0">
                  <c:v>0</c:v>
                </c:pt>
                <c:pt idx="1">
                  <c:v>100</c:v>
                </c:pt>
                <c:pt idx="2">
                  <c:v>112</c:v>
                </c:pt>
                <c:pt idx="3">
                  <c:v>114</c:v>
                </c:pt>
                <c:pt idx="4">
                  <c:v>106</c:v>
                </c:pt>
                <c:pt idx="5">
                  <c:v>106</c:v>
                </c:pt>
                <c:pt idx="6">
                  <c:v>108</c:v>
                </c:pt>
                <c:pt idx="7">
                  <c:v>0</c:v>
                </c:pt>
              </c:numCache>
            </c:numRef>
          </c:val>
        </c:ser>
        <c:ser>
          <c:idx val="1"/>
          <c:order val="1"/>
          <c:tx>
            <c:strRef>
              <c:f>Sheet1!$C$1</c:f>
              <c:strCache>
                <c:ptCount val="1"/>
                <c:pt idx="0">
                  <c:v>Summe</c:v>
                </c:pt>
              </c:strCache>
            </c:strRef>
          </c:tx>
          <c:spPr>
            <a:solidFill>
              <a:srgbClr val="1A2F27"/>
            </a:solidFill>
            <a:ln>
              <a:noFill/>
            </a:ln>
          </c:spPr>
          <c:dLbls>
            <c:numFmt formatCode="#,##0;-#,##0;;" sourceLinked="0"/>
            <c:txPr>
              <a:bodyPr/>
              <a:lstStyle/>
              <a:p>
                <a:pPr>
                  <a:defRPr sz="1100" b="1">
                    <a:solidFill>
                      <a:srgbClr val="FFFFFF"/>
                    </a:solidFill>
                    <a:latin typeface="Arial"/>
                  </a:defRPr>
                </a:pPr>
              </a:p>
            </c:txPr>
            <c:dLblPos val="inEnd"/>
            <c:showLegendKey val="0"/>
            <c:showVal val="1"/>
            <c:showCatName val="0"/>
            <c:showSerName val="0"/>
            <c:showPercent val="0"/>
            <c:showBubbleSize val="0"/>
            <c:showLeaderLines val="1"/>
          </c:dLbls>
          <c:cat>
            <c:strRef>
              <c:f>Sheet1!$A$2:$A$9</c:f>
              <c:strCache>
                <c:ptCount val="8"/>
                <c:pt idx="0">
                  <c:v>Startwert</c:v>
                </c:pt>
                <c:pt idx="1">
                  <c:v>Treiber 1</c:v>
                </c:pt>
                <c:pt idx="2">
                  <c:v>Treiber 2</c:v>
                </c:pt>
                <c:pt idx="3">
                  <c:v>Treiber 3</c:v>
                </c:pt>
                <c:pt idx="4">
                  <c:v>Treiber 4</c:v>
                </c:pt>
                <c:pt idx="5">
                  <c:v>Treiber 5</c:v>
                </c:pt>
                <c:pt idx="6">
                  <c:v>Treiber 6</c:v>
                </c:pt>
                <c:pt idx="7">
                  <c:v>Endwert</c:v>
                </c:pt>
              </c:strCache>
            </c:strRef>
          </c:cat>
          <c:val>
            <c:numRef>
              <c:f>Sheet1!$C$2:$C$9</c:f>
              <c:numCache>
                <c:formatCode>0</c:formatCode>
                <c:ptCount val="8"/>
                <c:pt idx="0">
                  <c:v>100</c:v>
                </c:pt>
                <c:pt idx="1">
                  <c:v>0</c:v>
                </c:pt>
                <c:pt idx="2">
                  <c:v>0</c:v>
                </c:pt>
                <c:pt idx="3">
                  <c:v>0</c:v>
                </c:pt>
                <c:pt idx="4">
                  <c:v>0</c:v>
                </c:pt>
                <c:pt idx="5">
                  <c:v>0</c:v>
                </c:pt>
                <c:pt idx="6">
                  <c:v>0</c:v>
                </c:pt>
                <c:pt idx="7">
                  <c:v>108</c:v>
                </c:pt>
              </c:numCache>
            </c:numRef>
          </c:val>
        </c:ser>
        <c:ser>
          <c:idx val="2"/>
          <c:order val="2"/>
          <c:tx>
            <c:strRef>
              <c:f>Sheet1!$D$1</c:f>
              <c:strCache>
                <c:ptCount val="1"/>
                <c:pt idx="0">
                  <c:v>Anstieg</c:v>
                </c:pt>
              </c:strCache>
            </c:strRef>
          </c:tx>
          <c:spPr>
            <a:solidFill>
              <a:srgbClr val="3F7D5A"/>
            </a:solidFill>
            <a:ln>
              <a:noFill/>
            </a:ln>
          </c:spPr>
          <c:cat>
            <c:strRef>
              <c:f>Sheet1!$A$2:$A$9</c:f>
              <c:strCache>
                <c:ptCount val="8"/>
                <c:pt idx="0">
                  <c:v>Startwert</c:v>
                </c:pt>
                <c:pt idx="1">
                  <c:v>Treiber 1</c:v>
                </c:pt>
                <c:pt idx="2">
                  <c:v>Treiber 2</c:v>
                </c:pt>
                <c:pt idx="3">
                  <c:v>Treiber 3</c:v>
                </c:pt>
                <c:pt idx="4">
                  <c:v>Treiber 4</c:v>
                </c:pt>
                <c:pt idx="5">
                  <c:v>Treiber 5</c:v>
                </c:pt>
                <c:pt idx="6">
                  <c:v>Treiber 6</c:v>
                </c:pt>
                <c:pt idx="7">
                  <c:v>Endwert</c:v>
                </c:pt>
              </c:strCache>
            </c:strRef>
          </c:cat>
          <c:val>
            <c:numRef>
              <c:f>Sheet1!$D$2:$D$9</c:f>
              <c:numCache>
                <c:formatCode>0</c:formatCode>
                <c:ptCount val="8"/>
                <c:pt idx="0">
                  <c:v>0</c:v>
                </c:pt>
                <c:pt idx="1">
                  <c:v>12</c:v>
                </c:pt>
                <c:pt idx="2">
                  <c:v>6</c:v>
                </c:pt>
                <c:pt idx="3">
                  <c:v>0</c:v>
                </c:pt>
                <c:pt idx="4">
                  <c:v>0</c:v>
                </c:pt>
                <c:pt idx="5">
                  <c:v>5</c:v>
                </c:pt>
                <c:pt idx="6">
                  <c:v>0</c:v>
                </c:pt>
                <c:pt idx="7">
                  <c:v>0</c:v>
                </c:pt>
              </c:numCache>
            </c:numRef>
          </c:val>
        </c:ser>
        <c:ser>
          <c:idx val="3"/>
          <c:order val="3"/>
          <c:tx>
            <c:strRef>
              <c:f>Sheet1!$E$1</c:f>
              <c:strCache>
                <c:ptCount val="1"/>
                <c:pt idx="0">
                  <c:v>Rückgang</c:v>
                </c:pt>
              </c:strCache>
            </c:strRef>
          </c:tx>
          <c:spPr>
            <a:solidFill>
              <a:srgbClr val="B45454"/>
            </a:solidFill>
            <a:ln>
              <a:noFill/>
            </a:ln>
          </c:spPr>
          <c:cat>
            <c:strRef>
              <c:f>Sheet1!$A$2:$A$9</c:f>
              <c:strCache>
                <c:ptCount val="8"/>
                <c:pt idx="0">
                  <c:v>Startwert</c:v>
                </c:pt>
                <c:pt idx="1">
                  <c:v>Treiber 1</c:v>
                </c:pt>
                <c:pt idx="2">
                  <c:v>Treiber 2</c:v>
                </c:pt>
                <c:pt idx="3">
                  <c:v>Treiber 3</c:v>
                </c:pt>
                <c:pt idx="4">
                  <c:v>Treiber 4</c:v>
                </c:pt>
                <c:pt idx="5">
                  <c:v>Treiber 5</c:v>
                </c:pt>
                <c:pt idx="6">
                  <c:v>Treiber 6</c:v>
                </c:pt>
                <c:pt idx="7">
                  <c:v>Endwert</c:v>
                </c:pt>
              </c:strCache>
            </c:strRef>
          </c:cat>
          <c:val>
            <c:numRef>
              <c:f>Sheet1!$E$2:$E$9</c:f>
              <c:numCache>
                <c:formatCode>0</c:formatCode>
                <c:ptCount val="8"/>
                <c:pt idx="0">
                  <c:v>0</c:v>
                </c:pt>
                <c:pt idx="1">
                  <c:v>0</c:v>
                </c:pt>
                <c:pt idx="2">
                  <c:v>0</c:v>
                </c:pt>
                <c:pt idx="3">
                  <c:v>4</c:v>
                </c:pt>
                <c:pt idx="4">
                  <c:v>8</c:v>
                </c:pt>
                <c:pt idx="5">
                  <c:v>0</c:v>
                </c:pt>
                <c:pt idx="6">
                  <c:v>3</c:v>
                </c:pt>
                <c:pt idx="7">
                  <c:v>0</c:v>
                </c:pt>
              </c:numCache>
            </c:numRef>
          </c:val>
        </c:ser>
        <c:ser>
          <c:idx val="4"/>
          <c:order val="4"/>
          <c:tx>
            <c:strRef>
              <c:f>Sheet1!$F$1</c:f>
              <c:strCache>
                <c:ptCount val="1"/>
                <c:pt idx="0">
                  <c:v>Beschriftung Anstieg (unsichtbar)</c:v>
                </c:pt>
              </c:strCache>
            </c:strRef>
          </c:tx>
          <c:spPr>
            <a:noFill/>
            <a:ln>
              <a:noFill/>
            </a:ln>
          </c:spPr>
          <c:dLbls>
            <c:numFmt formatCode="&quot;+&quot;#,##0;;;" sourceLinked="0"/>
            <c:txPr>
              <a:bodyPr/>
              <a:lstStyle/>
              <a:p>
                <a:pPr>
                  <a:defRPr sz="1100" b="1">
                    <a:solidFill>
                      <a:srgbClr val="3F7D5A"/>
                    </a:solidFill>
                    <a:latin typeface="Arial"/>
                  </a:defRPr>
                </a:pPr>
              </a:p>
            </c:txPr>
            <c:dLblPos val="inBase"/>
            <c:showLegendKey val="0"/>
            <c:showVal val="1"/>
            <c:showCatName val="0"/>
            <c:showSerName val="0"/>
            <c:showPercent val="0"/>
            <c:showBubbleSize val="0"/>
            <c:showLeaderLines val="1"/>
          </c:dLbls>
          <c:cat>
            <c:strRef>
              <c:f>Sheet1!$A$2:$A$9</c:f>
              <c:strCache>
                <c:ptCount val="8"/>
                <c:pt idx="0">
                  <c:v>Startwert</c:v>
                </c:pt>
                <c:pt idx="1">
                  <c:v>Treiber 1</c:v>
                </c:pt>
                <c:pt idx="2">
                  <c:v>Treiber 2</c:v>
                </c:pt>
                <c:pt idx="3">
                  <c:v>Treiber 3</c:v>
                </c:pt>
                <c:pt idx="4">
                  <c:v>Treiber 4</c:v>
                </c:pt>
                <c:pt idx="5">
                  <c:v>Treiber 5</c:v>
                </c:pt>
                <c:pt idx="6">
                  <c:v>Treiber 6</c:v>
                </c:pt>
                <c:pt idx="7">
                  <c:v>Endwert</c:v>
                </c:pt>
              </c:strCache>
            </c:strRef>
          </c:cat>
          <c:val>
            <c:numRef>
              <c:f>Sheet1!$F$2:$F$9</c:f>
              <c:numCache>
                <c:formatCode>0</c:formatCode>
                <c:ptCount val="8"/>
                <c:pt idx="0">
                  <c:v>0</c:v>
                </c:pt>
                <c:pt idx="1">
                  <c:v>12</c:v>
                </c:pt>
                <c:pt idx="2">
                  <c:v>6</c:v>
                </c:pt>
                <c:pt idx="3">
                  <c:v>0</c:v>
                </c:pt>
                <c:pt idx="4">
                  <c:v>0</c:v>
                </c:pt>
                <c:pt idx="5">
                  <c:v>5</c:v>
                </c:pt>
                <c:pt idx="6">
                  <c:v>0</c:v>
                </c:pt>
                <c:pt idx="7">
                  <c:v>0</c:v>
                </c:pt>
              </c:numCache>
            </c:numRef>
          </c:val>
        </c:ser>
        <c:ser>
          <c:idx val="5"/>
          <c:order val="5"/>
          <c:tx>
            <c:strRef>
              <c:f>Sheet1!$G$1</c:f>
              <c:strCache>
                <c:ptCount val="1"/>
                <c:pt idx="0">
                  <c:v>Beschriftung Rückgang (unsichtbar)</c:v>
                </c:pt>
              </c:strCache>
            </c:strRef>
          </c:tx>
          <c:spPr>
            <a:noFill/>
            <a:ln>
              <a:noFill/>
            </a:ln>
          </c:spPr>
          <c:dLbls>
            <c:numFmt formatCode="&quot;-&quot;#,##0;;;" sourceLinked="0"/>
            <c:txPr>
              <a:bodyPr/>
              <a:lstStyle/>
              <a:p>
                <a:pPr>
                  <a:defRPr sz="1100" b="1">
                    <a:solidFill>
                      <a:srgbClr val="B45454"/>
                    </a:solidFill>
                    <a:latin typeface="Arial"/>
                  </a:defRPr>
                </a:pPr>
              </a:p>
            </c:txPr>
            <c:dLblPos val="inBase"/>
            <c:showLegendKey val="0"/>
            <c:showVal val="1"/>
            <c:showCatName val="0"/>
            <c:showSerName val="0"/>
            <c:showPercent val="0"/>
            <c:showBubbleSize val="0"/>
            <c:showLeaderLines val="1"/>
          </c:dLbls>
          <c:cat>
            <c:strRef>
              <c:f>Sheet1!$A$2:$A$9</c:f>
              <c:strCache>
                <c:ptCount val="8"/>
                <c:pt idx="0">
                  <c:v>Startwert</c:v>
                </c:pt>
                <c:pt idx="1">
                  <c:v>Treiber 1</c:v>
                </c:pt>
                <c:pt idx="2">
                  <c:v>Treiber 2</c:v>
                </c:pt>
                <c:pt idx="3">
                  <c:v>Treiber 3</c:v>
                </c:pt>
                <c:pt idx="4">
                  <c:v>Treiber 4</c:v>
                </c:pt>
                <c:pt idx="5">
                  <c:v>Treiber 5</c:v>
                </c:pt>
                <c:pt idx="6">
                  <c:v>Treiber 6</c:v>
                </c:pt>
                <c:pt idx="7">
                  <c:v>Endwert</c:v>
                </c:pt>
              </c:strCache>
            </c:strRef>
          </c:cat>
          <c:val>
            <c:numRef>
              <c:f>Sheet1!$G$2:$G$9</c:f>
              <c:numCache>
                <c:formatCode>0</c:formatCode>
                <c:ptCount val="8"/>
                <c:pt idx="0">
                  <c:v>0</c:v>
                </c:pt>
                <c:pt idx="1">
                  <c:v>0</c:v>
                </c:pt>
                <c:pt idx="2">
                  <c:v>0</c:v>
                </c:pt>
                <c:pt idx="3">
                  <c:v>4</c:v>
                </c:pt>
                <c:pt idx="4">
                  <c:v>8</c:v>
                </c:pt>
                <c:pt idx="5">
                  <c:v>0</c:v>
                </c:pt>
                <c:pt idx="6">
                  <c:v>3</c:v>
                </c:pt>
                <c:pt idx="7">
                  <c:v>0</c:v>
                </c:pt>
              </c:numCache>
            </c:numRef>
          </c:val>
        </c:ser>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D1D5DB"/>
            </a:solidFill>
          </a:ln>
        </c:spPr>
        <c:txPr>
          <a:bodyPr/>
          <a:lstStyle/>
          <a:p>
            <a:pPr>
              <a:defRPr sz="1100">
                <a:solidFill>
                  <a:srgbClr val="1A2F27"/>
                </a:solidFill>
                <a:latin typeface="Arial"/>
              </a:defRPr>
            </a:pPr>
          </a:p>
        </c:txPr>
        <c:crossAx val="-2113994440"/>
        <c:crosses val="autoZero"/>
        <c:auto val="1"/>
        <c:lblAlgn val="ctr"/>
        <c:lblOffset val="100"/>
        <c:noMultiLvlLbl val="0"/>
      </c:catAx>
      <c:valAx>
        <c:axId val="-2113994440"/>
        <c:scaling>
          <c:max val="130.0"/>
          <c:min val="0.0"/>
        </c:scaling>
        <c:delete val="0"/>
        <c:axPos val="l"/>
        <c:majorTickMark val="none"/>
        <c:minorTickMark val="none"/>
        <c:tickLblPos val="none"/>
        <c:spPr>
          <a:ln>
            <a:noFill/>
          </a:ln>
        </c:spPr>
        <c:crossAx val="-2068027336"/>
        <c:crosses val="autoZero"/>
      </c:valAx>
    </c:plotArea>
    <c:dispBlanksAs val="gap"/>
  </c:chart>
  <c:spPr>
    <a:noFill/>
    <a:ln>
      <a:noFill/>
    </a:ln>
  </c:spPr>
  <c:txPr>
    <a:bodyPr/>
    <a:lstStyle/>
    <a:p>
      <a:pPr>
        <a:defRPr sz="1100">
          <a:solidFill>
            <a:srgbClr val="1A2F27"/>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Natives gestapeltes Säulendiagramm. Die unterste Datenreihe (Basis) hat keine Füllung und keine Linie, daher schweben die Veränderungen auf Höhe der laufenden Summe. Rechtsklick auf das Diagramm, „Daten bearbeiten“ wählen und nur Spalte I ändern. Zwei unsichtbare Reihen tragen die Beschriftungen mit Vorzeichen.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Natives gestapeltes Säulendiagramm. Die unterste Datenreihe (Basis) hat keine Füllung und keine Linie, daher schweben die Veränderungen auf Höhe der laufenden Summe. Rechtsklick auf das Diagramm, „Daten bearbeiten“ wählen und nur Spalte I ändern. Zwei unsichtbare Reihen tragen die Beschriftungen mit Vorzeichen.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ction title"/>
          <p:cNvSpPr txBox="1"/>
          <p:nvPr/>
        </p:nvSpPr>
        <p:spPr>
          <a:xfrm>
            <a:off x="548640" y="274320"/>
            <a:ext cx="11094415" cy="841248"/>
          </a:xfrm>
          <a:prstGeom prst="rect">
            <a:avLst/>
          </a:prstGeom>
          <a:noFill/>
        </p:spPr>
        <p:txBody>
          <a:bodyPr wrap="square" lIns="0" tIns="0" rIns="0" bIns="0" anchor="b">
            <a:noAutofit/>
          </a:bodyPr>
          <a:lstStyle/>
          <a:p>
            <a:pPr algn="l">
              <a:spcBef>
                <a:spcPts val="0"/>
              </a:spcBef>
              <a:spcAft>
                <a:spcPts val="0"/>
              </a:spcAft>
              <a:buNone/>
            </a:pPr>
            <a:r>
              <a:rPr sz="2200" b="1" lang="de-DE">
                <a:solidFill>
                  <a:srgbClr val="1A2F27"/>
                </a:solidFill>
                <a:latin typeface="Arial"/>
              </a:rPr>
              <a:t>EBITDA steigt auf 123 Mio. €, da Menge und Preis die Kosteninflation ausgleichen</a:t>
            </a:r>
          </a:p>
        </p:txBody>
      </p:sp>
      <p:cxnSp>
        <p:nvCxnSpPr>
          <p:cNvPr id="3" name="Title rule"/>
          <p:cNvCxnSpPr/>
          <p:nvPr/>
        </p:nvCxnSpPr>
        <p:spPr>
          <a:xfrm>
            <a:off x="548640" y="1188720"/>
            <a:ext cx="11094415" cy="0"/>
          </a:xfrm>
          <a:prstGeom prst="line">
            <a:avLst/>
          </a:prstGeom>
          <a:ln w="9525">
            <a:solidFill>
              <a:srgbClr val="D1D5DB"/>
            </a:solidFill>
          </a:ln>
        </p:spPr>
        <p:style>
          <a:lnRef idx="2">
            <a:schemeClr val="accent1"/>
          </a:lnRef>
          <a:fillRef idx="0">
            <a:schemeClr val="accent1"/>
          </a:fillRef>
          <a:effectRef idx="1">
            <a:schemeClr val="accent1"/>
          </a:effectRef>
          <a:fontRef idx="minor">
            <a:schemeClr val="tx1"/>
          </a:fontRef>
        </p:style>
      </p:cxnSp>
      <p:sp>
        <p:nvSpPr>
          <p:cNvPr id="4" name="Subtitle"/>
          <p:cNvSpPr txBox="1"/>
          <p:nvPr/>
        </p:nvSpPr>
        <p:spPr>
          <a:xfrm>
            <a:off x="548640" y="1261872"/>
            <a:ext cx="7863840" cy="310896"/>
          </a:xfrm>
          <a:prstGeom prst="rect">
            <a:avLst/>
          </a:prstGeom>
          <a:noFill/>
        </p:spPr>
        <p:txBody>
          <a:bodyPr wrap="square" lIns="0" tIns="0" rIns="0" bIns="0" anchor="t">
            <a:noAutofit/>
          </a:bodyPr>
          <a:lstStyle/>
          <a:p>
            <a:pPr algn="l">
              <a:spcBef>
                <a:spcPts val="0"/>
              </a:spcBef>
              <a:spcAft>
                <a:spcPts val="0"/>
              </a:spcAft>
              <a:buNone/>
            </a:pPr>
            <a:r>
              <a:rPr sz="1200" b="0" lang="de-DE">
                <a:solidFill>
                  <a:srgbClr val="6B7280"/>
                </a:solidFill>
                <a:latin typeface="Arial"/>
              </a:rPr>
              <a:t>EBITDA-Brücke GJ2025 bis GJ2026, in Mio. €</a:t>
            </a:r>
          </a:p>
        </p:txBody>
      </p:sp>
      <p:grpSp>
        <p:nvGrpSpPr>
          <p:cNvPr id="11" name="Legend"/>
          <p:cNvGrpSpPr/>
          <p:nvPr/>
        </p:nvGrpSpPr>
        <p:grpSpPr>
          <a:xfrm>
            <a:off x="8351215" y="1280160"/>
            <a:ext cx="3291840" cy="256032"/>
            <a:chOff x="8351215" y="1280160"/>
            <a:chExt cx="3291840" cy="256032"/>
          </a:xfrm>
        </p:grpSpPr>
        <p:sp>
          <p:nvSpPr>
            <p:cNvPr id="5" name="Rectangle 4"/>
            <p:cNvSpPr/>
            <p:nvPr/>
          </p:nvSpPr>
          <p:spPr>
            <a:xfrm>
              <a:off x="8351215" y="1335024"/>
              <a:ext cx="146304" cy="146304"/>
            </a:xfrm>
            <a:prstGeom prst="rect">
              <a:avLst/>
            </a:prstGeom>
            <a:solidFill>
              <a:srgbClr val="1A2F27"/>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6" name="TextBox 5"/>
            <p:cNvSpPr txBox="1"/>
            <p:nvPr/>
          </p:nvSpPr>
          <p:spPr>
            <a:xfrm>
              <a:off x="8552383" y="1280160"/>
              <a:ext cx="89611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Summe</a:t>
              </a:r>
            </a:p>
          </p:txBody>
        </p:sp>
        <p:sp>
          <p:nvSpPr>
            <p:cNvPr id="7" name="Rectangle 6"/>
            <p:cNvSpPr/>
            <p:nvPr/>
          </p:nvSpPr>
          <p:spPr>
            <a:xfrm>
              <a:off x="9448495" y="1335024"/>
              <a:ext cx="146304" cy="146304"/>
            </a:xfrm>
            <a:prstGeom prst="rect">
              <a:avLst/>
            </a:prstGeom>
            <a:solidFill>
              <a:srgbClr val="3F7D5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8" name="TextBox 7"/>
            <p:cNvSpPr txBox="1"/>
            <p:nvPr/>
          </p:nvSpPr>
          <p:spPr>
            <a:xfrm>
              <a:off x="9649663" y="1280160"/>
              <a:ext cx="89611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Anstieg</a:t>
              </a:r>
            </a:p>
          </p:txBody>
        </p:sp>
        <p:sp>
          <p:nvSpPr>
            <p:cNvPr id="9" name="Rectangle 8"/>
            <p:cNvSpPr/>
            <p:nvPr/>
          </p:nvSpPr>
          <p:spPr>
            <a:xfrm>
              <a:off x="10545775" y="1335024"/>
              <a:ext cx="146304" cy="146304"/>
            </a:xfrm>
            <a:prstGeom prst="rect">
              <a:avLst/>
            </a:prstGeom>
            <a:solidFill>
              <a:srgbClr val="B45454"/>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10" name="TextBox 9"/>
            <p:cNvSpPr txBox="1"/>
            <p:nvPr/>
          </p:nvSpPr>
          <p:spPr>
            <a:xfrm>
              <a:off x="10746943" y="1280160"/>
              <a:ext cx="89611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Rückgang</a:t>
              </a:r>
            </a:p>
          </p:txBody>
        </p:sp>
      </p:grpSp>
      <p:graphicFrame>
        <p:nvGraphicFramePr>
          <p:cNvPr id="12" name="Waterfall chart"/>
          <p:cNvGraphicFramePr>
            <a:graphicFrameLocks noGrp="1"/>
          </p:cNvGraphicFramePr>
          <p:nvPr/>
        </p:nvGraphicFramePr>
        <p:xfrm>
          <a:off x="548640" y="1691640"/>
          <a:ext cx="11094415" cy="4572000"/>
        </p:xfrm>
        <a:graphic>
          <a:graphicData uri="http://schemas.openxmlformats.org/drawingml/2006/chart">
            <c:chart xmlns:c="http://schemas.openxmlformats.org/drawingml/2006/chart" r:id="rId2"/>
          </a:graphicData>
        </a:graphic>
      </p:graphicFrame>
      <p:sp>
        <p:nvSpPr>
          <p:cNvPr id="13" name="Footer"/>
          <p:cNvSpPr txBox="1"/>
          <p:nvPr/>
        </p:nvSpPr>
        <p:spPr>
          <a:xfrm>
            <a:off x="548640" y="6419088"/>
            <a:ext cx="8229600" cy="256032"/>
          </a:xfrm>
          <a:prstGeom prst="rect">
            <a:avLst/>
          </a:prstGeom>
          <a:noFill/>
        </p:spPr>
        <p:txBody>
          <a:bodyPr wrap="square" lIns="0" tIns="0" rIns="0" bIns="0" anchor="ctr">
            <a:noAutofit/>
          </a:bodyPr>
          <a:lstStyle/>
          <a:p>
            <a:pPr algn="l">
              <a:spcBef>
                <a:spcPts val="0"/>
              </a:spcBef>
              <a:spcAft>
                <a:spcPts val="0"/>
              </a:spcAft>
              <a:buNone/>
            </a:pPr>
            <a:r>
              <a:rPr sz="900" b="0" lang="de-DE">
                <a:solidFill>
                  <a:srgbClr val="6B7280"/>
                </a:solidFill>
                <a:latin typeface="Arial"/>
              </a:rPr>
              <a:t>Vorlage von offgen.ai | Beispieldaten</a:t>
            </a:r>
          </a:p>
        </p:txBody>
      </p:sp>
      <p:sp>
        <p:nvSpPr>
          <p:cNvPr id="14" name="Page number"/>
          <p:cNvSpPr txBox="1"/>
          <p:nvPr/>
        </p:nvSpPr>
        <p:spPr>
          <a:xfrm>
            <a:off x="10728655" y="6419088"/>
            <a:ext cx="914400" cy="256032"/>
          </a:xfrm>
          <a:prstGeom prst="rect">
            <a:avLst/>
          </a:prstGeom>
          <a:noFill/>
        </p:spPr>
        <p:txBody>
          <a:bodyPr wrap="square" lIns="0" tIns="0" rIns="0" bIns="0" anchor="ctr">
            <a:noAutofit/>
          </a:bodyPr>
          <a:lstStyle/>
          <a:p>
            <a:pPr algn="r">
              <a:spcBef>
                <a:spcPts val="0"/>
              </a:spcBef>
              <a:spcAft>
                <a:spcPts val="0"/>
              </a:spcAft>
              <a:buNone/>
            </a:pPr>
            <a:r>
              <a:rPr sz="900" b="0" lang="de-DE">
                <a:solidFill>
                  <a:srgbClr val="6B7280"/>
                </a:solidFill>
                <a:latin typeface="Arial"/>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ction title"/>
          <p:cNvSpPr txBox="1"/>
          <p:nvPr/>
        </p:nvSpPr>
        <p:spPr>
          <a:xfrm>
            <a:off x="548640" y="274320"/>
            <a:ext cx="11094415" cy="841248"/>
          </a:xfrm>
          <a:prstGeom prst="rect">
            <a:avLst/>
          </a:prstGeom>
          <a:noFill/>
        </p:spPr>
        <p:txBody>
          <a:bodyPr wrap="square" lIns="0" tIns="0" rIns="0" bIns="0" anchor="b">
            <a:noAutofit/>
          </a:bodyPr>
          <a:lstStyle/>
          <a:p>
            <a:pPr algn="l">
              <a:spcBef>
                <a:spcPts val="0"/>
              </a:spcBef>
              <a:spcAft>
                <a:spcPts val="0"/>
              </a:spcAft>
              <a:buNone/>
            </a:pPr>
            <a:r>
              <a:rPr sz="2200" b="1" lang="de-DE">
                <a:solidFill>
                  <a:srgbClr val="1A2F27"/>
                </a:solidFill>
                <a:latin typeface="Arial"/>
              </a:rPr>
              <a:t>[Kernaussage: Ergebnis und wichtigste Treiber in einem Satz]</a:t>
            </a:r>
          </a:p>
        </p:txBody>
      </p:sp>
      <p:cxnSp>
        <p:nvCxnSpPr>
          <p:cNvPr id="3" name="Title rule"/>
          <p:cNvCxnSpPr/>
          <p:nvPr/>
        </p:nvCxnSpPr>
        <p:spPr>
          <a:xfrm>
            <a:off x="548640" y="1188720"/>
            <a:ext cx="11094415" cy="0"/>
          </a:xfrm>
          <a:prstGeom prst="line">
            <a:avLst/>
          </a:prstGeom>
          <a:ln w="9525">
            <a:solidFill>
              <a:srgbClr val="D1D5DB"/>
            </a:solidFill>
          </a:ln>
        </p:spPr>
        <p:style>
          <a:lnRef idx="2">
            <a:schemeClr val="accent1"/>
          </a:lnRef>
          <a:fillRef idx="0">
            <a:schemeClr val="accent1"/>
          </a:fillRef>
          <a:effectRef idx="1">
            <a:schemeClr val="accent1"/>
          </a:effectRef>
          <a:fontRef idx="minor">
            <a:schemeClr val="tx1"/>
          </a:fontRef>
        </p:style>
      </p:cxnSp>
      <p:sp>
        <p:nvSpPr>
          <p:cNvPr id="4" name="Subtitle"/>
          <p:cNvSpPr txBox="1"/>
          <p:nvPr/>
        </p:nvSpPr>
        <p:spPr>
          <a:xfrm>
            <a:off x="548640" y="1261872"/>
            <a:ext cx="7863840" cy="310896"/>
          </a:xfrm>
          <a:prstGeom prst="rect">
            <a:avLst/>
          </a:prstGeom>
          <a:noFill/>
        </p:spPr>
        <p:txBody>
          <a:bodyPr wrap="square" lIns="0" tIns="0" rIns="0" bIns="0" anchor="t">
            <a:noAutofit/>
          </a:bodyPr>
          <a:lstStyle/>
          <a:p>
            <a:pPr algn="l">
              <a:spcBef>
                <a:spcPts val="0"/>
              </a:spcBef>
              <a:spcAft>
                <a:spcPts val="0"/>
              </a:spcAft>
              <a:buNone/>
            </a:pPr>
            <a:r>
              <a:rPr sz="1200" b="0" lang="de-DE">
                <a:solidFill>
                  <a:srgbClr val="6B7280"/>
                </a:solidFill>
                <a:latin typeface="Arial"/>
              </a:rPr>
              <a:t>[Kennzahl, Zeitraum, Einheit]</a:t>
            </a:r>
          </a:p>
        </p:txBody>
      </p:sp>
      <p:grpSp>
        <p:nvGrpSpPr>
          <p:cNvPr id="11" name="Legend"/>
          <p:cNvGrpSpPr/>
          <p:nvPr/>
        </p:nvGrpSpPr>
        <p:grpSpPr>
          <a:xfrm>
            <a:off x="8351215" y="1280160"/>
            <a:ext cx="3291840" cy="256032"/>
            <a:chOff x="8351215" y="1280160"/>
            <a:chExt cx="3291840" cy="256032"/>
          </a:xfrm>
        </p:grpSpPr>
        <p:sp>
          <p:nvSpPr>
            <p:cNvPr id="5" name="Rectangle 4"/>
            <p:cNvSpPr/>
            <p:nvPr/>
          </p:nvSpPr>
          <p:spPr>
            <a:xfrm>
              <a:off x="8351215" y="1335024"/>
              <a:ext cx="146304" cy="146304"/>
            </a:xfrm>
            <a:prstGeom prst="rect">
              <a:avLst/>
            </a:prstGeom>
            <a:solidFill>
              <a:srgbClr val="1A2F27"/>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6" name="TextBox 5"/>
            <p:cNvSpPr txBox="1"/>
            <p:nvPr/>
          </p:nvSpPr>
          <p:spPr>
            <a:xfrm>
              <a:off x="8552383" y="1280160"/>
              <a:ext cx="89611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Summe</a:t>
              </a:r>
            </a:p>
          </p:txBody>
        </p:sp>
        <p:sp>
          <p:nvSpPr>
            <p:cNvPr id="7" name="Rectangle 6"/>
            <p:cNvSpPr/>
            <p:nvPr/>
          </p:nvSpPr>
          <p:spPr>
            <a:xfrm>
              <a:off x="9448495" y="1335024"/>
              <a:ext cx="146304" cy="146304"/>
            </a:xfrm>
            <a:prstGeom prst="rect">
              <a:avLst/>
            </a:prstGeom>
            <a:solidFill>
              <a:srgbClr val="3F7D5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8" name="TextBox 7"/>
            <p:cNvSpPr txBox="1"/>
            <p:nvPr/>
          </p:nvSpPr>
          <p:spPr>
            <a:xfrm>
              <a:off x="9649663" y="1280160"/>
              <a:ext cx="89611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Anstieg</a:t>
              </a:r>
            </a:p>
          </p:txBody>
        </p:sp>
        <p:sp>
          <p:nvSpPr>
            <p:cNvPr id="9" name="Rectangle 8"/>
            <p:cNvSpPr/>
            <p:nvPr/>
          </p:nvSpPr>
          <p:spPr>
            <a:xfrm>
              <a:off x="10545775" y="1335024"/>
              <a:ext cx="146304" cy="146304"/>
            </a:xfrm>
            <a:prstGeom prst="rect">
              <a:avLst/>
            </a:prstGeom>
            <a:solidFill>
              <a:srgbClr val="B45454"/>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10" name="TextBox 9"/>
            <p:cNvSpPr txBox="1"/>
            <p:nvPr/>
          </p:nvSpPr>
          <p:spPr>
            <a:xfrm>
              <a:off x="10746943" y="1280160"/>
              <a:ext cx="89611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Rückgang</a:t>
              </a:r>
            </a:p>
          </p:txBody>
        </p:sp>
      </p:grpSp>
      <p:graphicFrame>
        <p:nvGraphicFramePr>
          <p:cNvPr id="12" name="Waterfall chart"/>
          <p:cNvGraphicFramePr>
            <a:graphicFrameLocks noGrp="1"/>
          </p:cNvGraphicFramePr>
          <p:nvPr/>
        </p:nvGraphicFramePr>
        <p:xfrm>
          <a:off x="548640" y="1691640"/>
          <a:ext cx="11094415" cy="4572000"/>
        </p:xfrm>
        <a:graphic>
          <a:graphicData uri="http://schemas.openxmlformats.org/drawingml/2006/chart">
            <c:chart xmlns:c="http://schemas.openxmlformats.org/drawingml/2006/chart" r:id="rId2"/>
          </a:graphicData>
        </a:graphic>
      </p:graphicFrame>
      <p:sp>
        <p:nvSpPr>
          <p:cNvPr id="13" name="Footer"/>
          <p:cNvSpPr txBox="1"/>
          <p:nvPr/>
        </p:nvSpPr>
        <p:spPr>
          <a:xfrm>
            <a:off x="548640" y="6419088"/>
            <a:ext cx="8229600" cy="256032"/>
          </a:xfrm>
          <a:prstGeom prst="rect">
            <a:avLst/>
          </a:prstGeom>
          <a:noFill/>
        </p:spPr>
        <p:txBody>
          <a:bodyPr wrap="square" lIns="0" tIns="0" rIns="0" bIns="0" anchor="ctr">
            <a:noAutofit/>
          </a:bodyPr>
          <a:lstStyle/>
          <a:p>
            <a:pPr algn="l">
              <a:spcBef>
                <a:spcPts val="0"/>
              </a:spcBef>
              <a:spcAft>
                <a:spcPts val="0"/>
              </a:spcAft>
              <a:buNone/>
            </a:pPr>
            <a:r>
              <a:rPr sz="900" b="0" lang="de-DE">
                <a:solidFill>
                  <a:srgbClr val="6B7280"/>
                </a:solidFill>
                <a:latin typeface="Arial"/>
              </a:rPr>
              <a:t>Vorlage von offgen.ai | Beispieldaten</a:t>
            </a:r>
          </a:p>
        </p:txBody>
      </p:sp>
      <p:sp>
        <p:nvSpPr>
          <p:cNvPr id="14" name="Page number"/>
          <p:cNvSpPr txBox="1"/>
          <p:nvPr/>
        </p:nvSpPr>
        <p:spPr>
          <a:xfrm>
            <a:off x="10728655" y="6419088"/>
            <a:ext cx="914400" cy="256032"/>
          </a:xfrm>
          <a:prstGeom prst="rect">
            <a:avLst/>
          </a:prstGeom>
          <a:noFill/>
        </p:spPr>
        <p:txBody>
          <a:bodyPr wrap="square" lIns="0" tIns="0" rIns="0" bIns="0" anchor="ctr">
            <a:noAutofit/>
          </a:bodyPr>
          <a:lstStyle/>
          <a:p>
            <a:pPr algn="r">
              <a:spcBef>
                <a:spcPts val="0"/>
              </a:spcBef>
              <a:spcAft>
                <a:spcPts val="0"/>
              </a:spcAft>
              <a:buNone/>
            </a:pPr>
            <a:r>
              <a:rPr sz="900" b="0" lang="de-DE">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ction title"/>
          <p:cNvSpPr txBox="1"/>
          <p:nvPr/>
        </p:nvSpPr>
        <p:spPr>
          <a:xfrm>
            <a:off x="548640" y="274320"/>
            <a:ext cx="11094415" cy="841248"/>
          </a:xfrm>
          <a:prstGeom prst="rect">
            <a:avLst/>
          </a:prstGeom>
          <a:noFill/>
        </p:spPr>
        <p:txBody>
          <a:bodyPr wrap="square" lIns="0" tIns="0" rIns="0" bIns="0" anchor="b">
            <a:noAutofit/>
          </a:bodyPr>
          <a:lstStyle/>
          <a:p>
            <a:pPr algn="l">
              <a:spcBef>
                <a:spcPts val="0"/>
              </a:spcBef>
              <a:spcAft>
                <a:spcPts val="0"/>
              </a:spcAft>
              <a:buNone/>
            </a:pPr>
            <a:r>
              <a:rPr sz="2200" b="1" lang="de-DE">
                <a:solidFill>
                  <a:srgbClr val="1A2F27"/>
                </a:solidFill>
                <a:latin typeface="Arial"/>
              </a:rPr>
              <a:t>Mit einer unsichtbaren Basis wird aus gestapelten Säulen ein Wasserfall</a:t>
            </a:r>
          </a:p>
        </p:txBody>
      </p:sp>
      <p:cxnSp>
        <p:nvCxnSpPr>
          <p:cNvPr id="3" name="Title rule"/>
          <p:cNvCxnSpPr/>
          <p:nvPr/>
        </p:nvCxnSpPr>
        <p:spPr>
          <a:xfrm>
            <a:off x="548640" y="1188720"/>
            <a:ext cx="11094415" cy="0"/>
          </a:xfrm>
          <a:prstGeom prst="line">
            <a:avLst/>
          </a:prstGeom>
          <a:ln w="9525">
            <a:solidFill>
              <a:srgbClr val="D1D5DB"/>
            </a:solidFill>
          </a:ln>
        </p:spPr>
        <p:style>
          <a:lnRef idx="2">
            <a:schemeClr val="accent1"/>
          </a:lnRef>
          <a:fillRef idx="0">
            <a:schemeClr val="accent1"/>
          </a:fillRef>
          <a:effectRef idx="1">
            <a:schemeClr val="accent1"/>
          </a:effectRef>
          <a:fontRef idx="minor">
            <a:schemeClr val="tx1"/>
          </a:fontRef>
        </p:style>
      </p:cxnSp>
      <p:sp>
        <p:nvSpPr>
          <p:cNvPr id="4" name="Subtitle"/>
          <p:cNvSpPr txBox="1"/>
          <p:nvPr/>
        </p:nvSpPr>
        <p:spPr>
          <a:xfrm>
            <a:off x="548640" y="1261872"/>
            <a:ext cx="7863840" cy="310896"/>
          </a:xfrm>
          <a:prstGeom prst="rect">
            <a:avLst/>
          </a:prstGeom>
          <a:noFill/>
        </p:spPr>
        <p:txBody>
          <a:bodyPr wrap="square" lIns="0" tIns="0" rIns="0" bIns="0" anchor="t">
            <a:noAutofit/>
          </a:bodyPr>
          <a:lstStyle/>
          <a:p>
            <a:pPr algn="l">
              <a:spcBef>
                <a:spcPts val="0"/>
              </a:spcBef>
              <a:spcAft>
                <a:spcPts val="0"/>
              </a:spcAft>
              <a:buNone/>
            </a:pPr>
            <a:r>
              <a:rPr sz="1200" b="0" lang="de-DE">
                <a:solidFill>
                  <a:srgbClr val="6B7280"/>
                </a:solidFill>
                <a:latin typeface="Arial"/>
              </a:rPr>
              <a:t>Jeder schwebende Balken ist ein Stapel aus unsichtbarer Basis und sichtbarer Veränderung</a:t>
            </a:r>
          </a:p>
        </p:txBody>
      </p:sp>
      <p:grpSp>
        <p:nvGrpSpPr>
          <p:cNvPr id="14" name="Method diagram"/>
          <p:cNvGrpSpPr/>
          <p:nvPr/>
        </p:nvGrpSpPr>
        <p:grpSpPr>
          <a:xfrm>
            <a:off x="731520" y="2962656"/>
            <a:ext cx="3931920" cy="2871216"/>
            <a:chOff x="731520" y="2962656"/>
            <a:chExt cx="3931920" cy="2871216"/>
          </a:xfrm>
        </p:grpSpPr>
        <p:sp>
          <p:nvSpPr>
            <p:cNvPr id="5" name="Rectangle 4"/>
            <p:cNvSpPr/>
            <p:nvPr/>
          </p:nvSpPr>
          <p:spPr>
            <a:xfrm>
              <a:off x="914400" y="3291840"/>
              <a:ext cx="868680" cy="2194560"/>
            </a:xfrm>
            <a:prstGeom prst="rect">
              <a:avLst/>
            </a:prstGeom>
            <a:solidFill>
              <a:srgbClr val="1A2F27"/>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6" name="TextBox 5"/>
            <p:cNvSpPr txBox="1"/>
            <p:nvPr/>
          </p:nvSpPr>
          <p:spPr>
            <a:xfrm>
              <a:off x="731520" y="5559552"/>
              <a:ext cx="1234440" cy="274320"/>
            </a:xfrm>
            <a:prstGeom prst="rect">
              <a:avLst/>
            </a:prstGeom>
            <a:noFill/>
          </p:spPr>
          <p:txBody>
            <a:bodyPr wrap="square" lIns="0" tIns="0" rIns="0" bIns="0" anchor="t">
              <a:noAutofit/>
            </a:bodyPr>
            <a:lstStyle/>
            <a:p>
              <a:pPr algn="ctr">
                <a:spcBef>
                  <a:spcPts val="0"/>
                </a:spcBef>
                <a:spcAft>
                  <a:spcPts val="0"/>
                </a:spcAft>
                <a:buNone/>
              </a:pPr>
              <a:r>
                <a:rPr sz="1100" b="0" lang="de-DE">
                  <a:solidFill>
                    <a:srgbClr val="1A2F27"/>
                  </a:solidFill>
                  <a:latin typeface="Arial"/>
                </a:rPr>
                <a:t>Summe</a:t>
              </a:r>
            </a:p>
          </p:txBody>
        </p:sp>
        <p:sp>
          <p:nvSpPr>
            <p:cNvPr id="7" name="Rectangle 6"/>
            <p:cNvSpPr/>
            <p:nvPr/>
          </p:nvSpPr>
          <p:spPr>
            <a:xfrm>
              <a:off x="2240280" y="3291840"/>
              <a:ext cx="868680" cy="2194560"/>
            </a:xfrm>
            <a:prstGeom prst="rect">
              <a:avLst/>
            </a:prstGeom>
            <a:noFill/>
            <a:ln w="9525">
              <a:solidFill>
                <a:srgbClr val="6B7280"/>
              </a:solidFill>
              <a:prstDash val="dash"/>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8" name="Rectangle 7"/>
            <p:cNvSpPr/>
            <p:nvPr/>
          </p:nvSpPr>
          <p:spPr>
            <a:xfrm>
              <a:off x="2240280" y="2962656"/>
              <a:ext cx="868680" cy="329184"/>
            </a:xfrm>
            <a:prstGeom prst="rect">
              <a:avLst/>
            </a:prstGeom>
            <a:solidFill>
              <a:srgbClr val="3F7D5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9" name="TextBox 8"/>
            <p:cNvSpPr txBox="1"/>
            <p:nvPr/>
          </p:nvSpPr>
          <p:spPr>
            <a:xfrm>
              <a:off x="2057400" y="5559552"/>
              <a:ext cx="1234440" cy="274320"/>
            </a:xfrm>
            <a:prstGeom prst="rect">
              <a:avLst/>
            </a:prstGeom>
            <a:noFill/>
          </p:spPr>
          <p:txBody>
            <a:bodyPr wrap="square" lIns="0" tIns="0" rIns="0" bIns="0" anchor="t">
              <a:noAutofit/>
            </a:bodyPr>
            <a:lstStyle/>
            <a:p>
              <a:pPr algn="ctr">
                <a:spcBef>
                  <a:spcPts val="0"/>
                </a:spcBef>
                <a:spcAft>
                  <a:spcPts val="0"/>
                </a:spcAft>
                <a:buNone/>
              </a:pPr>
              <a:r>
                <a:rPr sz="1100" b="0" lang="de-DE">
                  <a:solidFill>
                    <a:srgbClr val="1A2F27"/>
                  </a:solidFill>
                  <a:latin typeface="Arial"/>
                </a:rPr>
                <a:t>Anstieg</a:t>
              </a:r>
            </a:p>
          </p:txBody>
        </p:sp>
        <p:sp>
          <p:nvSpPr>
            <p:cNvPr id="10" name="Rectangle 9"/>
            <p:cNvSpPr/>
            <p:nvPr/>
          </p:nvSpPr>
          <p:spPr>
            <a:xfrm>
              <a:off x="3566160" y="3163824"/>
              <a:ext cx="868680" cy="2322576"/>
            </a:xfrm>
            <a:prstGeom prst="rect">
              <a:avLst/>
            </a:prstGeom>
            <a:noFill/>
            <a:ln w="9525">
              <a:solidFill>
                <a:srgbClr val="6B7280"/>
              </a:solidFill>
              <a:prstDash val="dash"/>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11" name="Rectangle 10"/>
            <p:cNvSpPr/>
            <p:nvPr/>
          </p:nvSpPr>
          <p:spPr>
            <a:xfrm>
              <a:off x="3566160" y="2962656"/>
              <a:ext cx="868680" cy="201168"/>
            </a:xfrm>
            <a:prstGeom prst="rect">
              <a:avLst/>
            </a:prstGeom>
            <a:solidFill>
              <a:srgbClr val="B45454"/>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12" name="TextBox 11"/>
            <p:cNvSpPr txBox="1"/>
            <p:nvPr/>
          </p:nvSpPr>
          <p:spPr>
            <a:xfrm>
              <a:off x="3383279" y="5559552"/>
              <a:ext cx="1234440" cy="274320"/>
            </a:xfrm>
            <a:prstGeom prst="rect">
              <a:avLst/>
            </a:prstGeom>
            <a:noFill/>
          </p:spPr>
          <p:txBody>
            <a:bodyPr wrap="square" lIns="0" tIns="0" rIns="0" bIns="0" anchor="t">
              <a:noAutofit/>
            </a:bodyPr>
            <a:lstStyle/>
            <a:p>
              <a:pPr algn="ctr">
                <a:spcBef>
                  <a:spcPts val="0"/>
                </a:spcBef>
                <a:spcAft>
                  <a:spcPts val="0"/>
                </a:spcAft>
                <a:buNone/>
              </a:pPr>
              <a:r>
                <a:rPr sz="1100" b="0" lang="de-DE">
                  <a:solidFill>
                    <a:srgbClr val="1A2F27"/>
                  </a:solidFill>
                  <a:latin typeface="Arial"/>
                </a:rPr>
                <a:t>Rückgang</a:t>
              </a:r>
            </a:p>
          </p:txBody>
        </p:sp>
        <p:cxnSp>
          <p:nvCxnSpPr>
            <p:cNvPr id="13" name="Connector 12"/>
            <p:cNvCxnSpPr/>
            <p:nvPr/>
          </p:nvCxnSpPr>
          <p:spPr>
            <a:xfrm>
              <a:off x="731520" y="5486400"/>
              <a:ext cx="3931920" cy="0"/>
            </a:xfrm>
            <a:prstGeom prst="line">
              <a:avLst/>
            </a:prstGeom>
            <a:ln w="9525">
              <a:solidFill>
                <a:srgbClr val="6B7280"/>
              </a:solidFill>
            </a:ln>
          </p:spPr>
          <p:style>
            <a:lnRef idx="2">
              <a:schemeClr val="accent1"/>
            </a:lnRef>
            <a:fillRef idx="0">
              <a:schemeClr val="accent1"/>
            </a:fillRef>
            <a:effectRef idx="1">
              <a:schemeClr val="accent1"/>
            </a:effectRef>
            <a:fontRef idx="minor">
              <a:schemeClr val="tx1"/>
            </a:fontRef>
          </p:style>
        </p:cxnSp>
      </p:grpSp>
      <p:grpSp>
        <p:nvGrpSpPr>
          <p:cNvPr id="23" name="Method legend"/>
          <p:cNvGrpSpPr/>
          <p:nvPr/>
        </p:nvGrpSpPr>
        <p:grpSpPr>
          <a:xfrm>
            <a:off x="548640" y="1783080"/>
            <a:ext cx="4389120" cy="1078991"/>
            <a:chOff x="548640" y="1783080"/>
            <a:chExt cx="4389120" cy="1078991"/>
          </a:xfrm>
        </p:grpSpPr>
        <p:sp>
          <p:nvSpPr>
            <p:cNvPr id="15" name="Rectangle 14"/>
            <p:cNvSpPr/>
            <p:nvPr/>
          </p:nvSpPr>
          <p:spPr>
            <a:xfrm>
              <a:off x="548640" y="1837943"/>
              <a:ext cx="146304" cy="146304"/>
            </a:xfrm>
            <a:prstGeom prst="rect">
              <a:avLst/>
            </a:prstGeom>
            <a:noFill/>
            <a:ln w="9525">
              <a:solidFill>
                <a:srgbClr val="6B7280"/>
              </a:solidFill>
              <a:prstDash val="dash"/>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16" name="TextBox 15"/>
            <p:cNvSpPr txBox="1"/>
            <p:nvPr/>
          </p:nvSpPr>
          <p:spPr>
            <a:xfrm>
              <a:off x="749808" y="1783080"/>
              <a:ext cx="418795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Unsichtbare Basis (hier nur zur Erklärung gestrichelt)</a:t>
              </a:r>
            </a:p>
          </p:txBody>
        </p:sp>
        <p:sp>
          <p:nvSpPr>
            <p:cNvPr id="17" name="Rectangle 16"/>
            <p:cNvSpPr/>
            <p:nvPr/>
          </p:nvSpPr>
          <p:spPr>
            <a:xfrm>
              <a:off x="548640" y="2112264"/>
              <a:ext cx="146304" cy="146304"/>
            </a:xfrm>
            <a:prstGeom prst="rect">
              <a:avLst/>
            </a:prstGeom>
            <a:solidFill>
              <a:srgbClr val="3F7D5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18" name="TextBox 17"/>
            <p:cNvSpPr txBox="1"/>
            <p:nvPr/>
          </p:nvSpPr>
          <p:spPr>
            <a:xfrm>
              <a:off x="749808" y="2057400"/>
              <a:ext cx="418795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Anstieg</a:t>
              </a:r>
            </a:p>
          </p:txBody>
        </p:sp>
        <p:sp>
          <p:nvSpPr>
            <p:cNvPr id="19" name="Rectangle 18"/>
            <p:cNvSpPr/>
            <p:nvPr/>
          </p:nvSpPr>
          <p:spPr>
            <a:xfrm>
              <a:off x="548640" y="2386584"/>
              <a:ext cx="146304" cy="146304"/>
            </a:xfrm>
            <a:prstGeom prst="rect">
              <a:avLst/>
            </a:prstGeom>
            <a:solidFill>
              <a:srgbClr val="B45454"/>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20" name="TextBox 19"/>
            <p:cNvSpPr txBox="1"/>
            <p:nvPr/>
          </p:nvSpPr>
          <p:spPr>
            <a:xfrm>
              <a:off x="749808" y="2331720"/>
              <a:ext cx="418795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Rückgang</a:t>
              </a:r>
            </a:p>
          </p:txBody>
        </p:sp>
        <p:sp>
          <p:nvSpPr>
            <p:cNvPr id="21" name="Rectangle 20"/>
            <p:cNvSpPr/>
            <p:nvPr/>
          </p:nvSpPr>
          <p:spPr>
            <a:xfrm>
              <a:off x="548640" y="2660903"/>
              <a:ext cx="146304" cy="146304"/>
            </a:xfrm>
            <a:prstGeom prst="rect">
              <a:avLst/>
            </a:prstGeom>
            <a:solidFill>
              <a:srgbClr val="1A2F27"/>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45720" tIns="27432" rIns="45720" bIns="27432">
              <a:noAutofit/>
            </a:bodyPr>
            <a:lstStyle/>
            <a:p>
              <a:pPr algn="l">
                <a:spcBef>
                  <a:spcPts val="0"/>
                </a:spcBef>
                <a:spcAft>
                  <a:spcPts val="0"/>
                </a:spcAft>
                <a:buNone/>
              </a:pPr>
              <a:r>
                <a:rPr sz="1000" b="0" lang="de-DE">
                  <a:solidFill>
                    <a:srgbClr val="1A2F27"/>
                  </a:solidFill>
                  <a:latin typeface="Arial"/>
                </a:rPr>
                <a:t/>
              </a:r>
            </a:p>
          </p:txBody>
        </p:sp>
        <p:sp>
          <p:nvSpPr>
            <p:cNvPr id="22" name="TextBox 21"/>
            <p:cNvSpPr txBox="1"/>
            <p:nvPr/>
          </p:nvSpPr>
          <p:spPr>
            <a:xfrm>
              <a:off x="749808" y="2606039"/>
              <a:ext cx="4187952" cy="256032"/>
            </a:xfrm>
            <a:prstGeom prst="rect">
              <a:avLst/>
            </a:prstGeom>
            <a:noFill/>
          </p:spPr>
          <p:txBody>
            <a:bodyPr wrap="square" lIns="0" tIns="0" rIns="0" bIns="0" anchor="ctr">
              <a:noAutofit/>
            </a:bodyPr>
            <a:lstStyle/>
            <a:p>
              <a:pPr algn="l">
                <a:spcBef>
                  <a:spcPts val="0"/>
                </a:spcBef>
                <a:spcAft>
                  <a:spcPts val="0"/>
                </a:spcAft>
                <a:buNone/>
              </a:pPr>
              <a:r>
                <a:rPr sz="1000" b="0" lang="de-DE">
                  <a:solidFill>
                    <a:srgbClr val="1A2F27"/>
                  </a:solidFill>
                  <a:latin typeface="Arial"/>
                </a:rPr>
                <a:t>Summe</a:t>
              </a:r>
            </a:p>
          </p:txBody>
        </p:sp>
      </p:grpSp>
      <p:graphicFrame>
        <p:nvGraphicFramePr>
          <p:cNvPr id="24" name="Table 23"/>
          <p:cNvGraphicFramePr>
            <a:graphicFrameLocks noGrp="1"/>
          </p:cNvGraphicFramePr>
          <p:nvPr/>
        </p:nvGraphicFramePr>
        <p:xfrm>
          <a:off x="5257800" y="1783080"/>
          <a:ext cx="6355080" cy="2283255"/>
        </p:xfrm>
        <a:graphic>
          <a:graphicData uri="http://schemas.openxmlformats.org/drawingml/2006/table">
            <a:tbl>
              <a:tblPr firstRow="0" bandRow="0" firstCol="0" lastRow="0" lastCol="0" bandCol="0">
                <a:tableStyleId>{5C22544A-7EE6-4342-B048-85BDC9FD1C3A}</a:tableStyleId>
              </a:tblPr>
              <a:tblGrid>
                <a:gridCol w="1737360"/>
                <a:gridCol w="2514600"/>
                <a:gridCol w="2103120"/>
              </a:tblGrid>
              <a:tr h="310896">
                <a:tc>
                  <a:txBody>
                    <a:bodyPr wrap="square"/>
                    <a:lstStyle/>
                    <a:p>
                      <a:pPr algn="l">
                        <a:spcBef>
                          <a:spcPts val="0"/>
                        </a:spcBef>
                        <a:spcAft>
                          <a:spcPts val="0"/>
                        </a:spcAft>
                        <a:buNone/>
                      </a:pPr>
                      <a:r>
                        <a:rPr sz="1000" b="1" lang="de-DE">
                          <a:solidFill>
                            <a:srgbClr val="FFFFFF"/>
                          </a:solidFill>
                          <a:latin typeface="Arial"/>
                        </a:rPr>
                        <a:t>Datenreihe</a:t>
                      </a:r>
                    </a:p>
                  </a:txBody>
                  <a:tcPr marL="73152" marT="45720" marR="73152" marB="45720" anchor="ctr">
                    <a:lnL w="0">
                      <a:noFill/>
                    </a:lnL>
                    <a:lnR w="0">
                      <a:noFill/>
                    </a:lnR>
                    <a:lnT w="0">
                      <a:noFill/>
                    </a:lnT>
                    <a:lnB w="0">
                      <a:noFill/>
                    </a:lnB>
                    <a:solidFill>
                      <a:srgbClr val="1A2F27"/>
                    </a:solidFill>
                  </a:tcPr>
                </a:tc>
                <a:tc>
                  <a:txBody>
                    <a:bodyPr wrap="square"/>
                    <a:lstStyle/>
                    <a:p>
                      <a:pPr algn="l">
                        <a:spcBef>
                          <a:spcPts val="0"/>
                        </a:spcBef>
                        <a:spcAft>
                          <a:spcPts val="0"/>
                        </a:spcAft>
                        <a:buNone/>
                      </a:pPr>
                      <a:r>
                        <a:rPr sz="1000" b="1" lang="de-DE">
                          <a:solidFill>
                            <a:srgbClr val="FFFFFF"/>
                          </a:solidFill>
                          <a:latin typeface="Arial"/>
                        </a:rPr>
                        <a:t>Wert im Datenblatt</a:t>
                      </a:r>
                    </a:p>
                  </a:txBody>
                  <a:tcPr marL="73152" marT="45720" marR="73152" marB="45720" anchor="ctr">
                    <a:lnL w="0">
                      <a:noFill/>
                    </a:lnL>
                    <a:lnR w="0">
                      <a:noFill/>
                    </a:lnR>
                    <a:lnT w="0">
                      <a:noFill/>
                    </a:lnT>
                    <a:lnB w="0">
                      <a:noFill/>
                    </a:lnB>
                    <a:solidFill>
                      <a:srgbClr val="1A2F27"/>
                    </a:solidFill>
                  </a:tcPr>
                </a:tc>
                <a:tc>
                  <a:txBody>
                    <a:bodyPr wrap="square"/>
                    <a:lstStyle/>
                    <a:p>
                      <a:pPr algn="l">
                        <a:spcBef>
                          <a:spcPts val="0"/>
                        </a:spcBef>
                        <a:spcAft>
                          <a:spcPts val="0"/>
                        </a:spcAft>
                        <a:buNone/>
                      </a:pPr>
                      <a:r>
                        <a:rPr sz="1000" b="1" lang="de-DE">
                          <a:solidFill>
                            <a:srgbClr val="FFFFFF"/>
                          </a:solidFill>
                          <a:latin typeface="Arial"/>
                        </a:rPr>
                        <a:t>Formatierung</a:t>
                      </a:r>
                    </a:p>
                  </a:txBody>
                  <a:tcPr marL="73152" marT="45720" marR="73152" marB="45720" anchor="ctr">
                    <a:lnL w="0">
                      <a:noFill/>
                    </a:lnL>
                    <a:lnR w="0">
                      <a:noFill/>
                    </a:lnR>
                    <a:lnT w="0">
                      <a:noFill/>
                    </a:lnT>
                    <a:lnB w="0">
                      <a:noFill/>
                    </a:lnB>
                    <a:solidFill>
                      <a:srgbClr val="1A2F27"/>
                    </a:solidFill>
                  </a:tcPr>
                </a:tc>
              </a:tr>
              <a:tr h="401421">
                <a:tc>
                  <a:txBody>
                    <a:bodyPr wrap="square"/>
                    <a:lstStyle/>
                    <a:p>
                      <a:pPr algn="l">
                        <a:spcBef>
                          <a:spcPts val="0"/>
                        </a:spcBef>
                        <a:spcAft>
                          <a:spcPts val="0"/>
                        </a:spcAft>
                        <a:buNone/>
                      </a:pPr>
                      <a:r>
                        <a:rPr sz="1000" b="0" lang="de-DE">
                          <a:solidFill>
                            <a:srgbClr val="1A2F27"/>
                          </a:solidFill>
                          <a:latin typeface="Arial"/>
                        </a:rPr>
                        <a:t>Basis (unsichtbar)</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MIN(laufende Summe davor, laufende Summe danach); 0 bei Summen</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Keine Füllung, keine Linie</a:t>
                      </a:r>
                    </a:p>
                  </a:txBody>
                  <a:tcPr marL="73152" marT="45720" marR="73152" marB="45720" anchor="ctr">
                    <a:lnL w="0">
                      <a:noFill/>
                    </a:lnL>
                    <a:lnR w="0">
                      <a:noFill/>
                    </a:lnR>
                    <a:lnT w="0">
                      <a:noFill/>
                    </a:lnT>
                    <a:lnB w="9525" cap="flat" cmpd="sng" algn="ctr">
                      <a:solidFill>
                        <a:srgbClr val="D1D5DB"/>
                      </a:solidFill>
                      <a:prstDash val="solid"/>
                    </a:lnB>
                    <a:noFill/>
                  </a:tcPr>
                </a:tc>
              </a:tr>
              <a:tr h="401421">
                <a:tc>
                  <a:txBody>
                    <a:bodyPr wrap="square"/>
                    <a:lstStyle/>
                    <a:p>
                      <a:pPr algn="l">
                        <a:spcBef>
                          <a:spcPts val="0"/>
                        </a:spcBef>
                        <a:spcAft>
                          <a:spcPts val="0"/>
                        </a:spcAft>
                        <a:buNone/>
                      </a:pPr>
                      <a:r>
                        <a:rPr sz="1000" b="0" lang="de-DE">
                          <a:solidFill>
                            <a:srgbClr val="1A2F27"/>
                          </a:solidFill>
                          <a:latin typeface="Arial"/>
                        </a:rPr>
                        <a:t>Summe</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Ausgangs- und Endwert; 0 bei Veränderungen</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Dunkelgrün, Beschriftung innen am Ende</a:t>
                      </a:r>
                    </a:p>
                  </a:txBody>
                  <a:tcPr marL="73152" marT="45720" marR="73152" marB="45720" anchor="ctr">
                    <a:lnL w="0">
                      <a:noFill/>
                    </a:lnL>
                    <a:lnR w="0">
                      <a:noFill/>
                    </a:lnR>
                    <a:lnT w="0">
                      <a:noFill/>
                    </a:lnT>
                    <a:lnB w="9525" cap="flat" cmpd="sng" algn="ctr">
                      <a:solidFill>
                        <a:srgbClr val="D1D5DB"/>
                      </a:solidFill>
                      <a:prstDash val="solid"/>
                    </a:lnB>
                    <a:noFill/>
                  </a:tcPr>
                </a:tc>
              </a:tr>
              <a:tr h="310896">
                <a:tc>
                  <a:txBody>
                    <a:bodyPr wrap="square"/>
                    <a:lstStyle/>
                    <a:p>
                      <a:pPr algn="l">
                        <a:spcBef>
                          <a:spcPts val="0"/>
                        </a:spcBef>
                        <a:spcAft>
                          <a:spcPts val="0"/>
                        </a:spcAft>
                        <a:buNone/>
                      </a:pPr>
                      <a:r>
                        <a:rPr sz="1000" b="0" lang="de-DE">
                          <a:solidFill>
                            <a:srgbClr val="1A2F27"/>
                          </a:solidFill>
                          <a:latin typeface="Arial"/>
                        </a:rPr>
                        <a:t>Anstieg</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MAX(Veränderung; 0)</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Grün</a:t>
                      </a:r>
                    </a:p>
                  </a:txBody>
                  <a:tcPr marL="73152" marT="45720" marR="73152" marB="45720" anchor="ctr">
                    <a:lnL w="0">
                      <a:noFill/>
                    </a:lnL>
                    <a:lnR w="0">
                      <a:noFill/>
                    </a:lnR>
                    <a:lnT w="0">
                      <a:noFill/>
                    </a:lnT>
                    <a:lnB w="9525" cap="flat" cmpd="sng" algn="ctr">
                      <a:solidFill>
                        <a:srgbClr val="D1D5DB"/>
                      </a:solidFill>
                      <a:prstDash val="solid"/>
                    </a:lnB>
                    <a:noFill/>
                  </a:tcPr>
                </a:tc>
              </a:tr>
              <a:tr h="310896">
                <a:tc>
                  <a:txBody>
                    <a:bodyPr wrap="square"/>
                    <a:lstStyle/>
                    <a:p>
                      <a:pPr algn="l">
                        <a:spcBef>
                          <a:spcPts val="0"/>
                        </a:spcBef>
                        <a:spcAft>
                          <a:spcPts val="0"/>
                        </a:spcAft>
                        <a:buNone/>
                      </a:pPr>
                      <a:r>
                        <a:rPr sz="1000" b="0" lang="de-DE">
                          <a:solidFill>
                            <a:srgbClr val="1A2F27"/>
                          </a:solidFill>
                          <a:latin typeface="Arial"/>
                        </a:rPr>
                        <a:t>Rückgang</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MAX(-Veränderung; 0)</a:t>
                      </a:r>
                    </a:p>
                  </a:txBody>
                  <a:tcPr marL="73152" marT="45720" marR="73152" marB="45720" anchor="ctr">
                    <a:lnL w="0">
                      <a:noFill/>
                    </a:lnL>
                    <a:lnR w="0">
                      <a:noFill/>
                    </a:lnR>
                    <a:lnT w="0">
                      <a:noFill/>
                    </a:lnT>
                    <a:lnB w="9525" cap="flat" cmpd="sng" algn="ctr">
                      <a:solidFill>
                        <a:srgbClr val="D1D5DB"/>
                      </a:solidFill>
                      <a:prstDash val="solid"/>
                    </a:lnB>
                    <a:noFill/>
                  </a:tcPr>
                </a:tc>
                <a:tc>
                  <a:txBody>
                    <a:bodyPr wrap="square"/>
                    <a:lstStyle/>
                    <a:p>
                      <a:pPr algn="l">
                        <a:spcBef>
                          <a:spcPts val="0"/>
                        </a:spcBef>
                        <a:spcAft>
                          <a:spcPts val="0"/>
                        </a:spcAft>
                        <a:buNone/>
                      </a:pPr>
                      <a:r>
                        <a:rPr sz="1000" b="0" lang="de-DE">
                          <a:solidFill>
                            <a:srgbClr val="1A2F27"/>
                          </a:solidFill>
                          <a:latin typeface="Arial"/>
                        </a:rPr>
                        <a:t>Rot</a:t>
                      </a:r>
                    </a:p>
                  </a:txBody>
                  <a:tcPr marL="73152" marT="45720" marR="73152" marB="45720" anchor="ctr">
                    <a:lnL w="0">
                      <a:noFill/>
                    </a:lnL>
                    <a:lnR w="0">
                      <a:noFill/>
                    </a:lnR>
                    <a:lnT w="0">
                      <a:noFill/>
                    </a:lnT>
                    <a:lnB w="9525" cap="flat" cmpd="sng" algn="ctr">
                      <a:solidFill>
                        <a:srgbClr val="D1D5DB"/>
                      </a:solidFill>
                      <a:prstDash val="solid"/>
                    </a:lnB>
                    <a:noFill/>
                  </a:tcPr>
                </a:tc>
              </a:tr>
              <a:tr h="547725">
                <a:tc>
                  <a:txBody>
                    <a:bodyPr wrap="square"/>
                    <a:lstStyle/>
                    <a:p>
                      <a:pPr algn="l">
                        <a:spcBef>
                          <a:spcPts val="0"/>
                        </a:spcBef>
                        <a:spcAft>
                          <a:spcPts val="0"/>
                        </a:spcAft>
                        <a:buNone/>
                      </a:pPr>
                      <a:r>
                        <a:rPr sz="1000" b="0" lang="de-DE">
                          <a:solidFill>
                            <a:srgbClr val="1A2F27"/>
                          </a:solidFill>
                          <a:latin typeface="Arial"/>
                        </a:rPr>
                        <a:t>Beschriftung Anstieg / Rückgang</a:t>
                      </a:r>
                    </a:p>
                  </a:txBody>
                  <a:tcPr marL="73152" marT="45720" marR="73152" marB="45720" anchor="ctr">
                    <a:lnL w="0">
                      <a:noFill/>
                    </a:lnL>
                    <a:lnR w="0">
                      <a:noFill/>
                    </a:lnR>
                    <a:lnT w="0">
                      <a:noFill/>
                    </a:lnT>
                    <a:lnB w="9525" cap="flat" cmpd="sng" algn="ctr">
                      <a:solidFill>
                        <a:srgbClr val="6B7280"/>
                      </a:solidFill>
                      <a:prstDash val="solid"/>
                    </a:lnB>
                    <a:noFill/>
                  </a:tcPr>
                </a:tc>
                <a:tc>
                  <a:txBody>
                    <a:bodyPr wrap="square"/>
                    <a:lstStyle/>
                    <a:p>
                      <a:pPr algn="l">
                        <a:spcBef>
                          <a:spcPts val="0"/>
                        </a:spcBef>
                        <a:spcAft>
                          <a:spcPts val="0"/>
                        </a:spcAft>
                        <a:buNone/>
                      </a:pPr>
                      <a:r>
                        <a:rPr sz="1000" b="0" lang="de-DE">
                          <a:solidFill>
                            <a:srgbClr val="1A2F27"/>
                          </a:solidFill>
                          <a:latin typeface="Arial"/>
                        </a:rPr>
                        <a:t>Gleiche Werte wie Anstieg / Rückgang</a:t>
                      </a:r>
                    </a:p>
                  </a:txBody>
                  <a:tcPr marL="73152" marT="45720" marR="73152" marB="45720" anchor="ctr">
                    <a:lnL w="0">
                      <a:noFill/>
                    </a:lnL>
                    <a:lnR w="0">
                      <a:noFill/>
                    </a:lnR>
                    <a:lnT w="0">
                      <a:noFill/>
                    </a:lnT>
                    <a:lnB w="9525" cap="flat" cmpd="sng" algn="ctr">
                      <a:solidFill>
                        <a:srgbClr val="6B7280"/>
                      </a:solidFill>
                      <a:prstDash val="solid"/>
                    </a:lnB>
                    <a:noFill/>
                  </a:tcPr>
                </a:tc>
                <a:tc>
                  <a:txBody>
                    <a:bodyPr wrap="square"/>
                    <a:lstStyle/>
                    <a:p>
                      <a:pPr algn="l">
                        <a:spcBef>
                          <a:spcPts val="0"/>
                        </a:spcBef>
                        <a:spcAft>
                          <a:spcPts val="0"/>
                        </a:spcAft>
                        <a:buNone/>
                      </a:pPr>
                      <a:r>
                        <a:rPr sz="1000" b="0" lang="de-DE">
                          <a:solidFill>
                            <a:srgbClr val="1A2F27"/>
                          </a:solidFill>
                          <a:latin typeface="Arial"/>
                        </a:rPr>
                        <a:t>Keine Füllung; Beschriftung innen am Fuß, Zahlenformat "+"0 bzw. "-"0</a:t>
                      </a:r>
                    </a:p>
                  </a:txBody>
                  <a:tcPr marL="73152" marT="45720" marR="73152" marB="45720" anchor="ctr">
                    <a:lnL w="0">
                      <a:noFill/>
                    </a:lnL>
                    <a:lnR w="0">
                      <a:noFill/>
                    </a:lnR>
                    <a:lnT w="0">
                      <a:noFill/>
                    </a:lnT>
                    <a:lnB w="9525" cap="flat" cmpd="sng" algn="ctr">
                      <a:solidFill>
                        <a:srgbClr val="6B7280"/>
                      </a:solidFill>
                      <a:prstDash val="solid"/>
                    </a:lnB>
                    <a:noFill/>
                  </a:tcPr>
                </a:tc>
              </a:tr>
            </a:tbl>
          </a:graphicData>
        </a:graphic>
      </p:graphicFrame>
      <p:sp>
        <p:nvSpPr>
          <p:cNvPr id="25" name="Rectangle 24"/>
          <p:cNvSpPr/>
          <p:nvPr/>
        </p:nvSpPr>
        <p:spPr>
          <a:xfrm>
            <a:off x="5257800" y="4249216"/>
            <a:ext cx="6355080" cy="822960"/>
          </a:xfrm>
          <a:prstGeom prst="rect">
            <a:avLst/>
          </a:prstGeom>
          <a:solidFill>
            <a:srgbClr val="F1F5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tIns="73152" rIns="109728" bIns="73152">
            <a:noAutofit/>
          </a:bodyPr>
          <a:lstStyle/>
          <a:p>
            <a:pPr algn="l">
              <a:spcBef>
                <a:spcPts val="0"/>
              </a:spcBef>
              <a:spcAft>
                <a:spcPts val="0"/>
              </a:spcAft>
              <a:buNone/>
            </a:pPr>
            <a:r>
              <a:rPr sz="1100" b="0" lang="de-DE">
                <a:solidFill>
                  <a:srgbClr val="1A2F27"/>
                </a:solidFill>
                <a:latin typeface="Arial"/>
              </a:rPr>
              <a:t>Grenze der Methode: Kreuzt die laufende Summe die Nulllinie, muss die Basis in einen positiven und einen negativen Teil aufgeteilt werden. Bleibt die Brücke über null, erledigen die Formeln im eingebetteten Datenblatt die Arbeit.</a:t>
            </a:r>
          </a:p>
        </p:txBody>
      </p:sp>
      <p:sp>
        <p:nvSpPr>
          <p:cNvPr id="26" name="Footer"/>
          <p:cNvSpPr txBox="1"/>
          <p:nvPr/>
        </p:nvSpPr>
        <p:spPr>
          <a:xfrm>
            <a:off x="548640" y="6419088"/>
            <a:ext cx="8229600" cy="256032"/>
          </a:xfrm>
          <a:prstGeom prst="rect">
            <a:avLst/>
          </a:prstGeom>
          <a:noFill/>
        </p:spPr>
        <p:txBody>
          <a:bodyPr wrap="square" lIns="0" tIns="0" rIns="0" bIns="0" anchor="ctr">
            <a:noAutofit/>
          </a:bodyPr>
          <a:lstStyle/>
          <a:p>
            <a:pPr algn="l">
              <a:spcBef>
                <a:spcPts val="0"/>
              </a:spcBef>
              <a:spcAft>
                <a:spcPts val="0"/>
              </a:spcAft>
              <a:buNone/>
            </a:pPr>
            <a:r>
              <a:rPr sz="900" b="0" lang="de-DE">
                <a:solidFill>
                  <a:srgbClr val="6B7280"/>
                </a:solidFill>
                <a:latin typeface="Arial"/>
              </a:rPr>
              <a:t>Vorlage von offgen.ai | Beispieldaten</a:t>
            </a:r>
          </a:p>
        </p:txBody>
      </p:sp>
      <p:sp>
        <p:nvSpPr>
          <p:cNvPr id="27" name="Page number"/>
          <p:cNvSpPr txBox="1"/>
          <p:nvPr/>
        </p:nvSpPr>
        <p:spPr>
          <a:xfrm>
            <a:off x="10728655" y="6419088"/>
            <a:ext cx="914400" cy="256032"/>
          </a:xfrm>
          <a:prstGeom prst="rect">
            <a:avLst/>
          </a:prstGeom>
          <a:noFill/>
        </p:spPr>
        <p:txBody>
          <a:bodyPr wrap="square" lIns="0" tIns="0" rIns="0" bIns="0" anchor="ctr">
            <a:noAutofit/>
          </a:bodyPr>
          <a:lstStyle/>
          <a:p>
            <a:pPr algn="r">
              <a:spcBef>
                <a:spcPts val="0"/>
              </a:spcBef>
              <a:spcAft>
                <a:spcPts val="0"/>
              </a:spcAft>
              <a:buNone/>
            </a:pPr>
            <a:r>
              <a:rPr sz="900" b="0" lang="de-DE">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ction title"/>
          <p:cNvSpPr txBox="1"/>
          <p:nvPr/>
        </p:nvSpPr>
        <p:spPr>
          <a:xfrm>
            <a:off x="548640" y="274320"/>
            <a:ext cx="11094415" cy="841248"/>
          </a:xfrm>
          <a:prstGeom prst="rect">
            <a:avLst/>
          </a:prstGeom>
          <a:noFill/>
        </p:spPr>
        <p:txBody>
          <a:bodyPr wrap="square" lIns="0" tIns="0" rIns="0" bIns="0" anchor="b">
            <a:noAutofit/>
          </a:bodyPr>
          <a:lstStyle/>
          <a:p>
            <a:pPr algn="l">
              <a:spcBef>
                <a:spcPts val="0"/>
              </a:spcBef>
              <a:spcAft>
                <a:spcPts val="0"/>
              </a:spcAft>
              <a:buNone/>
            </a:pPr>
            <a:r>
              <a:rPr sz="2200" b="1" lang="de-DE">
                <a:solidFill>
                  <a:srgbClr val="1A2F27"/>
                </a:solidFill>
                <a:latin typeface="Arial"/>
              </a:rPr>
              <a:t>So verwenden Sie diese Vorlage</a:t>
            </a:r>
          </a:p>
        </p:txBody>
      </p:sp>
      <p:cxnSp>
        <p:nvCxnSpPr>
          <p:cNvPr id="3" name="Title rule"/>
          <p:cNvCxnSpPr/>
          <p:nvPr/>
        </p:nvCxnSpPr>
        <p:spPr>
          <a:xfrm>
            <a:off x="548640" y="1188720"/>
            <a:ext cx="11094415" cy="0"/>
          </a:xfrm>
          <a:prstGeom prst="line">
            <a:avLst/>
          </a:prstGeom>
          <a:ln w="9525">
            <a:solidFill>
              <a:srgbClr val="D1D5DB"/>
            </a:solidFill>
          </a:ln>
        </p:spPr>
        <p:style>
          <a:lnRef idx="2">
            <a:schemeClr val="accent1"/>
          </a:lnRef>
          <a:fillRef idx="0">
            <a:schemeClr val="accent1"/>
          </a:fillRef>
          <a:effectRef idx="1">
            <a:schemeClr val="accent1"/>
          </a:effectRef>
          <a:fontRef idx="minor">
            <a:schemeClr val="tx1"/>
          </a:fontRef>
        </p:style>
      </p:cxnSp>
      <p:sp>
        <p:nvSpPr>
          <p:cNvPr id="4" name="Subtitle"/>
          <p:cNvSpPr txBox="1"/>
          <p:nvPr/>
        </p:nvSpPr>
        <p:spPr>
          <a:xfrm>
            <a:off x="548640" y="1261872"/>
            <a:ext cx="7863840" cy="310896"/>
          </a:xfrm>
          <a:prstGeom prst="rect">
            <a:avLst/>
          </a:prstGeom>
          <a:noFill/>
        </p:spPr>
        <p:txBody>
          <a:bodyPr wrap="square" lIns="0" tIns="0" rIns="0" bIns="0" anchor="t">
            <a:noAutofit/>
          </a:bodyPr>
          <a:lstStyle/>
          <a:p>
            <a:pPr algn="l">
              <a:spcBef>
                <a:spcPts val="0"/>
              </a:spcBef>
              <a:spcAft>
                <a:spcPts val="0"/>
              </a:spcAft>
              <a:buNone/>
            </a:pPr>
            <a:r>
              <a:rPr sz="1200" b="0" lang="de-DE">
                <a:solidFill>
                  <a:srgbClr val="6B7280"/>
                </a:solidFill>
                <a:latin typeface="Arial"/>
              </a:rPr>
              <a:t>In wenigen Schritten zu Ihren eigenen Daten; alle Elemente sind native PowerPoint-Objekte</a:t>
            </a:r>
          </a:p>
        </p:txBody>
      </p:sp>
      <p:cxnSp>
        <p:nvCxnSpPr>
          <p:cNvPr id="7" name="Connector 6"/>
          <p:cNvCxnSpPr/>
          <p:nvPr/>
        </p:nvCxnSpPr>
        <p:spPr>
          <a:xfrm>
            <a:off x="1234440" y="2534412"/>
            <a:ext cx="10408615" cy="0"/>
          </a:xfrm>
          <a:prstGeom prst="line">
            <a:avLst/>
          </a:prstGeom>
          <a:ln w="6350">
            <a:solidFill>
              <a:srgbClr val="D1D5DB"/>
            </a:solidFill>
          </a:ln>
        </p:spPr>
        <p:style>
          <a:lnRef idx="2">
            <a:schemeClr val="accent1"/>
          </a:lnRef>
          <a:fillRef idx="0">
            <a:schemeClr val="accent1"/>
          </a:fillRef>
          <a:effectRef idx="1">
            <a:schemeClr val="accent1"/>
          </a:effectRef>
          <a:fontRef idx="minor">
            <a:schemeClr val="tx1"/>
          </a:fontRef>
        </p:style>
      </p:cxnSp>
      <p:grpSp>
        <p:nvGrpSpPr>
          <p:cNvPr id="8" name="Step 1"/>
          <p:cNvGrpSpPr/>
          <p:nvPr/>
        </p:nvGrpSpPr>
        <p:grpSpPr>
          <a:xfrm>
            <a:off x="548640" y="1883664"/>
            <a:ext cx="11094415" cy="632460"/>
            <a:chOff x="548640" y="1883664"/>
            <a:chExt cx="11094415" cy="632460"/>
          </a:xfrm>
        </p:grpSpPr>
        <p:sp>
          <p:nvSpPr>
            <p:cNvPr id="5" name="Step 1 number"/>
            <p:cNvSpPr/>
            <p:nvPr/>
          </p:nvSpPr>
          <p:spPr>
            <a:xfrm>
              <a:off x="548640" y="1883664"/>
              <a:ext cx="420624" cy="420624"/>
            </a:xfrm>
            <a:prstGeom prst="ellipse">
              <a:avLst/>
            </a:prstGeom>
            <a:solidFill>
              <a:srgbClr val="4F7A6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a:spcBef>
                  <a:spcPts val="0"/>
                </a:spcBef>
                <a:spcAft>
                  <a:spcPts val="0"/>
                </a:spcAft>
                <a:buNone/>
              </a:pPr>
              <a:r>
                <a:rPr sz="1400" b="1" lang="de-DE">
                  <a:solidFill>
                    <a:srgbClr val="FFFFFF"/>
                  </a:solidFill>
                  <a:latin typeface="Arial"/>
                </a:rPr>
                <a:t>1</a:t>
              </a:r>
            </a:p>
          </p:txBody>
        </p:sp>
        <p:sp>
          <p:nvSpPr>
            <p:cNvPr id="6" name="Step 1 text"/>
            <p:cNvSpPr txBox="1"/>
            <p:nvPr/>
          </p:nvSpPr>
          <p:spPr>
            <a:xfrm>
              <a:off x="1234440" y="1883664"/>
              <a:ext cx="10408615" cy="632460"/>
            </a:xfrm>
            <a:prstGeom prst="rect">
              <a:avLst/>
            </a:prstGeom>
            <a:noFill/>
          </p:spPr>
          <p:txBody>
            <a:bodyPr wrap="square" lIns="0" tIns="100584" rIns="0" bIns="0" anchor="t">
              <a:noAutofit/>
            </a:bodyPr>
            <a:lstStyle/>
            <a:p>
              <a:pPr algn="l">
                <a:spcBef>
                  <a:spcPts val="0"/>
                </a:spcBef>
                <a:spcAft>
                  <a:spcPts val="0"/>
                </a:spcAft>
                <a:buNone/>
              </a:pPr>
              <a:r>
                <a:rPr sz="1400" b="0" lang="de-DE">
                  <a:solidFill>
                    <a:srgbClr val="1A2F27"/>
                  </a:solidFill>
                  <a:latin typeface="Arial"/>
                </a:rPr>
                <a:t>Klicken Sie mit der rechten Maustaste auf das Diagramm und wählen Sie „Daten bearbeiten“.</a:t>
              </a:r>
            </a:p>
          </p:txBody>
        </p:sp>
      </p:grpSp>
      <p:cxnSp>
        <p:nvCxnSpPr>
          <p:cNvPr id="11" name="Connector 10"/>
          <p:cNvCxnSpPr/>
          <p:nvPr/>
        </p:nvCxnSpPr>
        <p:spPr>
          <a:xfrm>
            <a:off x="1234440" y="3258311"/>
            <a:ext cx="10408615" cy="0"/>
          </a:xfrm>
          <a:prstGeom prst="line">
            <a:avLst/>
          </a:prstGeom>
          <a:ln w="6350">
            <a:solidFill>
              <a:srgbClr val="D1D5DB"/>
            </a:solidFill>
          </a:ln>
        </p:spPr>
        <p:style>
          <a:lnRef idx="2">
            <a:schemeClr val="accent1"/>
          </a:lnRef>
          <a:fillRef idx="0">
            <a:schemeClr val="accent1"/>
          </a:fillRef>
          <a:effectRef idx="1">
            <a:schemeClr val="accent1"/>
          </a:effectRef>
          <a:fontRef idx="minor">
            <a:schemeClr val="tx1"/>
          </a:fontRef>
        </p:style>
      </p:cxnSp>
      <p:grpSp>
        <p:nvGrpSpPr>
          <p:cNvPr id="12" name="Step 2"/>
          <p:cNvGrpSpPr/>
          <p:nvPr/>
        </p:nvGrpSpPr>
        <p:grpSpPr>
          <a:xfrm>
            <a:off x="548640" y="2607564"/>
            <a:ext cx="11094415" cy="632460"/>
            <a:chOff x="548640" y="2607564"/>
            <a:chExt cx="11094415" cy="632460"/>
          </a:xfrm>
        </p:grpSpPr>
        <p:sp>
          <p:nvSpPr>
            <p:cNvPr id="9" name="Step 2 number"/>
            <p:cNvSpPr/>
            <p:nvPr/>
          </p:nvSpPr>
          <p:spPr>
            <a:xfrm>
              <a:off x="548640" y="2607564"/>
              <a:ext cx="420624" cy="420624"/>
            </a:xfrm>
            <a:prstGeom prst="ellipse">
              <a:avLst/>
            </a:prstGeom>
            <a:solidFill>
              <a:srgbClr val="4F7A6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a:spcBef>
                  <a:spcPts val="0"/>
                </a:spcBef>
                <a:spcAft>
                  <a:spcPts val="0"/>
                </a:spcAft>
                <a:buNone/>
              </a:pPr>
              <a:r>
                <a:rPr sz="1400" b="1" lang="de-DE">
                  <a:solidFill>
                    <a:srgbClr val="FFFFFF"/>
                  </a:solidFill>
                  <a:latin typeface="Arial"/>
                </a:rPr>
                <a:t>2</a:t>
              </a:r>
            </a:p>
          </p:txBody>
        </p:sp>
        <p:sp>
          <p:nvSpPr>
            <p:cNvPr id="10" name="Step 2 text"/>
            <p:cNvSpPr txBox="1"/>
            <p:nvPr/>
          </p:nvSpPr>
          <p:spPr>
            <a:xfrm>
              <a:off x="1234440" y="2607564"/>
              <a:ext cx="10408615" cy="632460"/>
            </a:xfrm>
            <a:prstGeom prst="rect">
              <a:avLst/>
            </a:prstGeom>
            <a:noFill/>
          </p:spPr>
          <p:txBody>
            <a:bodyPr wrap="square" lIns="0" tIns="100584" rIns="0" bIns="0" anchor="t">
              <a:noAutofit/>
            </a:bodyPr>
            <a:lstStyle/>
            <a:p>
              <a:pPr algn="l">
                <a:spcBef>
                  <a:spcPts val="0"/>
                </a:spcBef>
                <a:spcAft>
                  <a:spcPts val="0"/>
                </a:spcAft>
                <a:buNone/>
              </a:pPr>
              <a:r>
                <a:rPr sz="1400" b="0" lang="de-DE">
                  <a:solidFill>
                    <a:srgbClr val="1A2F27"/>
                  </a:solidFill>
                  <a:latin typeface="Arial"/>
                </a:rPr>
                <a:t>Tragen Sie Ihre Zahlen nur in Spalte I ein: oben den Ausgangswert, darunter jede Veränderung mit Vorzeichen. Der Endwert wird berechnet.</a:t>
              </a:r>
            </a:p>
          </p:txBody>
        </p:sp>
      </p:grpSp>
      <p:cxnSp>
        <p:nvCxnSpPr>
          <p:cNvPr id="15" name="Connector 14"/>
          <p:cNvCxnSpPr/>
          <p:nvPr/>
        </p:nvCxnSpPr>
        <p:spPr>
          <a:xfrm>
            <a:off x="1234440" y="3982212"/>
            <a:ext cx="10408615" cy="0"/>
          </a:xfrm>
          <a:prstGeom prst="line">
            <a:avLst/>
          </a:prstGeom>
          <a:ln w="6350">
            <a:solidFill>
              <a:srgbClr val="D1D5DB"/>
            </a:solidFill>
          </a:ln>
        </p:spPr>
        <p:style>
          <a:lnRef idx="2">
            <a:schemeClr val="accent1"/>
          </a:lnRef>
          <a:fillRef idx="0">
            <a:schemeClr val="accent1"/>
          </a:fillRef>
          <a:effectRef idx="1">
            <a:schemeClr val="accent1"/>
          </a:effectRef>
          <a:fontRef idx="minor">
            <a:schemeClr val="tx1"/>
          </a:fontRef>
        </p:style>
      </p:cxnSp>
      <p:grpSp>
        <p:nvGrpSpPr>
          <p:cNvPr id="16" name="Step 3"/>
          <p:cNvGrpSpPr/>
          <p:nvPr/>
        </p:nvGrpSpPr>
        <p:grpSpPr>
          <a:xfrm>
            <a:off x="548640" y="3331464"/>
            <a:ext cx="11094415" cy="632460"/>
            <a:chOff x="548640" y="3331464"/>
            <a:chExt cx="11094415" cy="632460"/>
          </a:xfrm>
        </p:grpSpPr>
        <p:sp>
          <p:nvSpPr>
            <p:cNvPr id="13" name="Step 3 number"/>
            <p:cNvSpPr/>
            <p:nvPr/>
          </p:nvSpPr>
          <p:spPr>
            <a:xfrm>
              <a:off x="548640" y="3331464"/>
              <a:ext cx="420624" cy="420624"/>
            </a:xfrm>
            <a:prstGeom prst="ellipse">
              <a:avLst/>
            </a:prstGeom>
            <a:solidFill>
              <a:srgbClr val="4F7A6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a:spcBef>
                  <a:spcPts val="0"/>
                </a:spcBef>
                <a:spcAft>
                  <a:spcPts val="0"/>
                </a:spcAft>
                <a:buNone/>
              </a:pPr>
              <a:r>
                <a:rPr sz="1400" b="1" lang="de-DE">
                  <a:solidFill>
                    <a:srgbClr val="FFFFFF"/>
                  </a:solidFill>
                  <a:latin typeface="Arial"/>
                </a:rPr>
                <a:t>3</a:t>
              </a:r>
            </a:p>
          </p:txBody>
        </p:sp>
        <p:sp>
          <p:nvSpPr>
            <p:cNvPr id="14" name="Step 3 text"/>
            <p:cNvSpPr txBox="1"/>
            <p:nvPr/>
          </p:nvSpPr>
          <p:spPr>
            <a:xfrm>
              <a:off x="1234440" y="3331464"/>
              <a:ext cx="10408615" cy="632460"/>
            </a:xfrm>
            <a:prstGeom prst="rect">
              <a:avLst/>
            </a:prstGeom>
            <a:noFill/>
          </p:spPr>
          <p:txBody>
            <a:bodyPr wrap="square" lIns="0" tIns="100584" rIns="0" bIns="0" anchor="t">
              <a:noAutofit/>
            </a:bodyPr>
            <a:lstStyle/>
            <a:p>
              <a:pPr algn="l">
                <a:spcBef>
                  <a:spcPts val="0"/>
                </a:spcBef>
                <a:spcAft>
                  <a:spcPts val="0"/>
                </a:spcAft>
                <a:buNone/>
              </a:pPr>
              <a:r>
                <a:rPr sz="1400" b="0" lang="de-DE">
                  <a:solidFill>
                    <a:srgbClr val="1A2F27"/>
                  </a:solidFill>
                  <a:latin typeface="Arial"/>
                </a:rPr>
                <a:t>Benennen Sie die Kategorien in Spalte A um. Für einen weiteren Schritt fügen Sie innerhalb des Datenbereichs eine Zeile ein und kopieren die Formeln der Zeile darüber.</a:t>
              </a:r>
            </a:p>
          </p:txBody>
        </p:sp>
      </p:grpSp>
      <p:cxnSp>
        <p:nvCxnSpPr>
          <p:cNvPr id="19" name="Connector 18"/>
          <p:cNvCxnSpPr/>
          <p:nvPr/>
        </p:nvCxnSpPr>
        <p:spPr>
          <a:xfrm>
            <a:off x="1234440" y="4706112"/>
            <a:ext cx="10408615" cy="0"/>
          </a:xfrm>
          <a:prstGeom prst="line">
            <a:avLst/>
          </a:prstGeom>
          <a:ln w="6350">
            <a:solidFill>
              <a:srgbClr val="D1D5DB"/>
            </a:solidFill>
          </a:ln>
        </p:spPr>
        <p:style>
          <a:lnRef idx="2">
            <a:schemeClr val="accent1"/>
          </a:lnRef>
          <a:fillRef idx="0">
            <a:schemeClr val="accent1"/>
          </a:fillRef>
          <a:effectRef idx="1">
            <a:schemeClr val="accent1"/>
          </a:effectRef>
          <a:fontRef idx="minor">
            <a:schemeClr val="tx1"/>
          </a:fontRef>
        </p:style>
      </p:cxnSp>
      <p:grpSp>
        <p:nvGrpSpPr>
          <p:cNvPr id="20" name="Step 4"/>
          <p:cNvGrpSpPr/>
          <p:nvPr/>
        </p:nvGrpSpPr>
        <p:grpSpPr>
          <a:xfrm>
            <a:off x="548640" y="4055363"/>
            <a:ext cx="11094415" cy="632460"/>
            <a:chOff x="548640" y="4055363"/>
            <a:chExt cx="11094415" cy="632460"/>
          </a:xfrm>
        </p:grpSpPr>
        <p:sp>
          <p:nvSpPr>
            <p:cNvPr id="17" name="Step 4 number"/>
            <p:cNvSpPr/>
            <p:nvPr/>
          </p:nvSpPr>
          <p:spPr>
            <a:xfrm>
              <a:off x="548640" y="4055363"/>
              <a:ext cx="420624" cy="420624"/>
            </a:xfrm>
            <a:prstGeom prst="ellipse">
              <a:avLst/>
            </a:prstGeom>
            <a:solidFill>
              <a:srgbClr val="4F7A6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a:spcBef>
                  <a:spcPts val="0"/>
                </a:spcBef>
                <a:spcAft>
                  <a:spcPts val="0"/>
                </a:spcAft>
                <a:buNone/>
              </a:pPr>
              <a:r>
                <a:rPr sz="1400" b="1" lang="de-DE">
                  <a:solidFill>
                    <a:srgbClr val="FFFFFF"/>
                  </a:solidFill>
                  <a:latin typeface="Arial"/>
                </a:rPr>
                <a:t>4</a:t>
              </a:r>
            </a:p>
          </p:txBody>
        </p:sp>
        <p:sp>
          <p:nvSpPr>
            <p:cNvPr id="18" name="Step 4 text"/>
            <p:cNvSpPr txBox="1"/>
            <p:nvPr/>
          </p:nvSpPr>
          <p:spPr>
            <a:xfrm>
              <a:off x="1234440" y="4055363"/>
              <a:ext cx="10408615" cy="632460"/>
            </a:xfrm>
            <a:prstGeom prst="rect">
              <a:avLst/>
            </a:prstGeom>
            <a:noFill/>
          </p:spPr>
          <p:txBody>
            <a:bodyPr wrap="square" lIns="0" tIns="100584" rIns="0" bIns="0" anchor="t">
              <a:noAutofit/>
            </a:bodyPr>
            <a:lstStyle/>
            <a:p>
              <a:pPr algn="l">
                <a:spcBef>
                  <a:spcPts val="0"/>
                </a:spcBef>
                <a:spcAft>
                  <a:spcPts val="0"/>
                </a:spcAft>
                <a:buNone/>
              </a:pPr>
              <a:r>
                <a:rPr sz="1400" b="0" lang="de-DE">
                  <a:solidFill>
                    <a:srgbClr val="1A2F27"/>
                  </a:solidFill>
                  <a:latin typeface="Arial"/>
                </a:rPr>
                <a:t>Lassen Sie die Spalten B bis G unverändert: Sie berechnen Basis, Anstiege, Rückgänge und Beschriftungen.</a:t>
              </a:r>
            </a:p>
          </p:txBody>
        </p:sp>
      </p:grpSp>
      <p:cxnSp>
        <p:nvCxnSpPr>
          <p:cNvPr id="23" name="Connector 22"/>
          <p:cNvCxnSpPr/>
          <p:nvPr/>
        </p:nvCxnSpPr>
        <p:spPr>
          <a:xfrm>
            <a:off x="1234440" y="5430012"/>
            <a:ext cx="10408615" cy="0"/>
          </a:xfrm>
          <a:prstGeom prst="line">
            <a:avLst/>
          </a:prstGeom>
          <a:ln w="6350">
            <a:solidFill>
              <a:srgbClr val="D1D5DB"/>
            </a:solidFill>
          </a:ln>
        </p:spPr>
        <p:style>
          <a:lnRef idx="2">
            <a:schemeClr val="accent1"/>
          </a:lnRef>
          <a:fillRef idx="0">
            <a:schemeClr val="accent1"/>
          </a:fillRef>
          <a:effectRef idx="1">
            <a:schemeClr val="accent1"/>
          </a:effectRef>
          <a:fontRef idx="minor">
            <a:schemeClr val="tx1"/>
          </a:fontRef>
        </p:style>
      </p:cxnSp>
      <p:grpSp>
        <p:nvGrpSpPr>
          <p:cNvPr id="24" name="Step 5"/>
          <p:cNvGrpSpPr/>
          <p:nvPr/>
        </p:nvGrpSpPr>
        <p:grpSpPr>
          <a:xfrm>
            <a:off x="548640" y="4779263"/>
            <a:ext cx="11094415" cy="632460"/>
            <a:chOff x="548640" y="4779263"/>
            <a:chExt cx="11094415" cy="632460"/>
          </a:xfrm>
        </p:grpSpPr>
        <p:sp>
          <p:nvSpPr>
            <p:cNvPr id="21" name="Step 5 number"/>
            <p:cNvSpPr/>
            <p:nvPr/>
          </p:nvSpPr>
          <p:spPr>
            <a:xfrm>
              <a:off x="548640" y="4779263"/>
              <a:ext cx="420624" cy="420624"/>
            </a:xfrm>
            <a:prstGeom prst="ellipse">
              <a:avLst/>
            </a:prstGeom>
            <a:solidFill>
              <a:srgbClr val="4F7A6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a:spcBef>
                  <a:spcPts val="0"/>
                </a:spcBef>
                <a:spcAft>
                  <a:spcPts val="0"/>
                </a:spcAft>
                <a:buNone/>
              </a:pPr>
              <a:r>
                <a:rPr sz="1400" b="1" lang="de-DE">
                  <a:solidFill>
                    <a:srgbClr val="FFFFFF"/>
                  </a:solidFill>
                  <a:latin typeface="Arial"/>
                </a:rPr>
                <a:t>5</a:t>
              </a:r>
            </a:p>
          </p:txBody>
        </p:sp>
        <p:sp>
          <p:nvSpPr>
            <p:cNvPr id="22" name="Step 5 text"/>
            <p:cNvSpPr txBox="1"/>
            <p:nvPr/>
          </p:nvSpPr>
          <p:spPr>
            <a:xfrm>
              <a:off x="1234440" y="4779263"/>
              <a:ext cx="10408615" cy="632460"/>
            </a:xfrm>
            <a:prstGeom prst="rect">
              <a:avLst/>
            </a:prstGeom>
            <a:noFill/>
          </p:spPr>
          <p:txBody>
            <a:bodyPr wrap="square" lIns="0" tIns="100584" rIns="0" bIns="0" anchor="t">
              <a:noAutofit/>
            </a:bodyPr>
            <a:lstStyle/>
            <a:p>
              <a:pPr algn="l">
                <a:spcBef>
                  <a:spcPts val="0"/>
                </a:spcBef>
                <a:spcAft>
                  <a:spcPts val="0"/>
                </a:spcAft>
                <a:buNone/>
              </a:pPr>
              <a:r>
                <a:rPr sz="1400" b="0" lang="de-DE">
                  <a:solidFill>
                    <a:srgbClr val="1A2F27"/>
                  </a:solidFill>
                  <a:latin typeface="Arial"/>
                </a:rPr>
                <a:t>Ragt ein Balken aus dem Diagramm, erhöhen Sie das Achsenmaximum: im Formatbereich „Vertikal (Wert) Achse“ wählen und unter „Grenzen“ das Maximum anpassen.</a:t>
              </a:r>
            </a:p>
          </p:txBody>
        </p:sp>
      </p:grpSp>
      <p:grpSp>
        <p:nvGrpSpPr>
          <p:cNvPr id="27" name="Step 6"/>
          <p:cNvGrpSpPr/>
          <p:nvPr/>
        </p:nvGrpSpPr>
        <p:grpSpPr>
          <a:xfrm>
            <a:off x="548640" y="5503163"/>
            <a:ext cx="11094415" cy="632460"/>
            <a:chOff x="548640" y="5503163"/>
            <a:chExt cx="11094415" cy="632460"/>
          </a:xfrm>
        </p:grpSpPr>
        <p:sp>
          <p:nvSpPr>
            <p:cNvPr id="25" name="Step 6 number"/>
            <p:cNvSpPr/>
            <p:nvPr/>
          </p:nvSpPr>
          <p:spPr>
            <a:xfrm>
              <a:off x="548640" y="5503163"/>
              <a:ext cx="420624" cy="420624"/>
            </a:xfrm>
            <a:prstGeom prst="ellipse">
              <a:avLst/>
            </a:prstGeom>
            <a:solidFill>
              <a:srgbClr val="4F7A6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a:spcBef>
                  <a:spcPts val="0"/>
                </a:spcBef>
                <a:spcAft>
                  <a:spcPts val="0"/>
                </a:spcAft>
                <a:buNone/>
              </a:pPr>
              <a:r>
                <a:rPr sz="1400" b="1" lang="de-DE">
                  <a:solidFill>
                    <a:srgbClr val="FFFFFF"/>
                  </a:solidFill>
                  <a:latin typeface="Arial"/>
                </a:rPr>
                <a:t>6</a:t>
              </a:r>
            </a:p>
          </p:txBody>
        </p:sp>
        <p:sp>
          <p:nvSpPr>
            <p:cNvPr id="26" name="Step 6 text"/>
            <p:cNvSpPr txBox="1"/>
            <p:nvPr/>
          </p:nvSpPr>
          <p:spPr>
            <a:xfrm>
              <a:off x="1234440" y="5503163"/>
              <a:ext cx="10408615" cy="632460"/>
            </a:xfrm>
            <a:prstGeom prst="rect">
              <a:avLst/>
            </a:prstGeom>
            <a:noFill/>
          </p:spPr>
          <p:txBody>
            <a:bodyPr wrap="square" lIns="0" tIns="100584" rIns="0" bIns="0" anchor="t">
              <a:noAutofit/>
            </a:bodyPr>
            <a:lstStyle/>
            <a:p>
              <a:pPr algn="l">
                <a:spcBef>
                  <a:spcPts val="0"/>
                </a:spcBef>
                <a:spcAft>
                  <a:spcPts val="0"/>
                </a:spcAft>
                <a:buNone/>
              </a:pPr>
              <a:r>
                <a:rPr sz="1400" b="0" lang="de-DE">
                  <a:solidFill>
                    <a:srgbClr val="1A2F27"/>
                  </a:solidFill>
                  <a:latin typeface="Arial"/>
                </a:rPr>
                <a:t>Formulieren Sie den Titel als Ihre Kernaussage und passen Sie Einheitenzeile und Fußzeile an.</a:t>
              </a:r>
            </a:p>
          </p:txBody>
        </p:sp>
      </p:grpSp>
      <p:sp>
        <p:nvSpPr>
          <p:cNvPr id="28" name="Footer"/>
          <p:cNvSpPr txBox="1"/>
          <p:nvPr/>
        </p:nvSpPr>
        <p:spPr>
          <a:xfrm>
            <a:off x="548640" y="6419088"/>
            <a:ext cx="8229600" cy="256032"/>
          </a:xfrm>
          <a:prstGeom prst="rect">
            <a:avLst/>
          </a:prstGeom>
          <a:noFill/>
        </p:spPr>
        <p:txBody>
          <a:bodyPr wrap="square" lIns="0" tIns="0" rIns="0" bIns="0" anchor="ctr">
            <a:noAutofit/>
          </a:bodyPr>
          <a:lstStyle/>
          <a:p>
            <a:pPr algn="l">
              <a:spcBef>
                <a:spcPts val="0"/>
              </a:spcBef>
              <a:spcAft>
                <a:spcPts val="0"/>
              </a:spcAft>
              <a:buNone/>
            </a:pPr>
            <a:r>
              <a:rPr sz="900" b="0" lang="de-DE">
                <a:solidFill>
                  <a:srgbClr val="6B7280"/>
                </a:solidFill>
                <a:latin typeface="Arial"/>
              </a:rPr>
              <a:t>Vorlage von offgen.ai | Beispieldaten</a:t>
            </a:r>
          </a:p>
        </p:txBody>
      </p:sp>
      <p:sp>
        <p:nvSpPr>
          <p:cNvPr id="29" name="Page number"/>
          <p:cNvSpPr txBox="1"/>
          <p:nvPr/>
        </p:nvSpPr>
        <p:spPr>
          <a:xfrm>
            <a:off x="10728655" y="6419088"/>
            <a:ext cx="914400" cy="256032"/>
          </a:xfrm>
          <a:prstGeom prst="rect">
            <a:avLst/>
          </a:prstGeom>
          <a:noFill/>
        </p:spPr>
        <p:txBody>
          <a:bodyPr wrap="square" lIns="0" tIns="0" rIns="0" bIns="0" anchor="ctr">
            <a:noAutofit/>
          </a:bodyPr>
          <a:lstStyle/>
          <a:p>
            <a:pPr algn="r">
              <a:spcBef>
                <a:spcPts val="0"/>
              </a:spcBef>
              <a:spcAft>
                <a:spcPts val="0"/>
              </a:spcAft>
              <a:buNone/>
            </a:pPr>
            <a:r>
              <a:rPr sz="900" b="0" lang="de-DE">
                <a:solidFill>
                  <a:srgbClr val="6B7280"/>
                </a:solidFill>
                <a:latin typeface="Arial"/>
              </a:rPr>
              <a:t>4</a:t>
            </a:r>
          </a:p>
        </p:txBody>
      </p:sp>
    </p:spTree>
  </p:cSld>
  <p:clrMapOvr>
    <a:masterClrMapping/>
  </p:clrMapOvr>
</p:sld>
</file>

<file path=ppt/theme/theme1.xml><?xml version="1.0" encoding="utf-8"?>
<a:theme xmlns:a="http://schemas.openxmlformats.org/drawingml/2006/main" name="offgen.ai template">
  <a:themeElements>
    <a:clrScheme name="Office">
      <a:dk1>
        <a:sysClr val="windowText" lastClr="000000"/>
      </a:dk1>
      <a:lt1>
        <a:sysClr val="window" lastClr="FFFFFF"/>
      </a:lt1>
      <a:dk2>
        <a:srgbClr val="1A2F27"/>
      </a:dk2>
      <a:lt2>
        <a:srgbClr val="F3F4F6"/>
      </a:lt2>
      <a:accent1>
        <a:srgbClr val="1A2F27"/>
      </a:accent1>
      <a:accent2>
        <a:srgbClr val="4F7A63"/>
      </a:accent2>
      <a:accent3>
        <a:srgbClr val="6B7280"/>
      </a:accent3>
      <a:accent4>
        <a:srgbClr val="3F7D5A"/>
      </a:accent4>
      <a:accent5>
        <a:srgbClr val="B45454"/>
      </a:accent5>
      <a:accent6>
        <a:srgbClr val="D1D5DB"/>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Wasserfalldiagramm-Vorlage (EBITDA-Brücke)</dc:title>
  <dc:subject>Bearbeitbares Wasserfalldiagramm als natives gestapeltes Säulendiagramm mit unsichtbarer Basis</dc:subject>
  <dc:creator>offgen.ai</dc:creator>
  <cp:keywords>Wasserfalldiagramm, EBITDA-Brücke, PowerPoint-Vorlage, Beratung</cp:keywords>
  <dc:description>Vorlage von offgen.ai | Beispieldaten</dc:description>
  <cp:lastModifiedBy>offgen.ai</cp:lastModifiedBy>
  <cp:revision>1</cp:revision>
  <dcterms:created xsi:type="dcterms:W3CDTF">2026-10-20T09:00:00Z</dcterms:created>
  <dcterms:modified xsi:type="dcterms:W3CDTF">2026-10-20T09:00:00Z</dcterms:modified>
  <cp:category>Vorlage</cp:category>
  <dc:language>de-DE</dc:language>
</cp:coreProperties>
</file>