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Mekko-Diagramm aus nativen Rechtecken. Breite = Segmentgröße / Gesamtmarkt x 22,86 cm; Höhe = Anteil x 10,16 cm. Exakte Werte stehen auf der Folie mit der Datentabelle.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Kein Anbieter führt in allen Segmenten: A gewinnt bei Privat-, B bei Firmenkunden, C in der Vermögensverwaltung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Marktanteile je Segment; die Spaltenbreite zeigt die Marktgröße (gesamt 100 Mrd. €)</a:t>
            </a:r>
          </a:p>
        </p:txBody>
      </p:sp>
      <p:grpSp>
        <p:nvGrpSpPr>
          <p:cNvPr id="15" name="Percentage axis"/>
          <p:cNvGrpSpPr/>
          <p:nvPr/>
        </p:nvGrpSpPr>
        <p:grpSpPr>
          <a:xfrm>
            <a:off x="548640" y="2075688"/>
            <a:ext cx="658368" cy="3895344"/>
            <a:chOff x="548640" y="2075688"/>
            <a:chExt cx="658368" cy="3895344"/>
          </a:xfrm>
        </p:grpSpPr>
        <p:sp>
          <p:nvSpPr>
            <p:cNvPr id="5" name="TextBox 4"/>
            <p:cNvSpPr txBox="1"/>
            <p:nvPr/>
          </p:nvSpPr>
          <p:spPr>
            <a:xfrm>
              <a:off x="548640" y="57332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0 %</a:t>
              </a:r>
            </a:p>
          </p:txBody>
        </p:sp>
        <p:cxnSp>
          <p:nvCxnSpPr>
            <p:cNvPr id="6" name="Connector 5"/>
            <p:cNvCxnSpPr/>
            <p:nvPr/>
          </p:nvCxnSpPr>
          <p:spPr>
            <a:xfrm>
              <a:off x="1124712" y="58521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548640" y="48188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25 %</a:t>
              </a:r>
            </a:p>
          </p:txBody>
        </p:sp>
        <p:cxnSp>
          <p:nvCxnSpPr>
            <p:cNvPr id="8" name="Connector 7"/>
            <p:cNvCxnSpPr/>
            <p:nvPr/>
          </p:nvCxnSpPr>
          <p:spPr>
            <a:xfrm>
              <a:off x="1124712" y="49377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548640" y="39044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50 %</a:t>
              </a:r>
            </a:p>
          </p:txBody>
        </p:sp>
        <p:cxnSp>
          <p:nvCxnSpPr>
            <p:cNvPr id="10" name="Connector 9"/>
            <p:cNvCxnSpPr/>
            <p:nvPr/>
          </p:nvCxnSpPr>
          <p:spPr>
            <a:xfrm>
              <a:off x="1124712" y="40233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48640" y="29900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75 %</a:t>
              </a:r>
            </a:p>
          </p:txBody>
        </p:sp>
        <p:cxnSp>
          <p:nvCxnSpPr>
            <p:cNvPr id="12" name="Connector 11"/>
            <p:cNvCxnSpPr/>
            <p:nvPr/>
          </p:nvCxnSpPr>
          <p:spPr>
            <a:xfrm>
              <a:off x="1124712" y="31089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48640" y="2075688"/>
              <a:ext cx="548640" cy="237744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100 %</a:t>
              </a:r>
            </a:p>
          </p:txBody>
        </p:sp>
        <p:cxnSp>
          <p:nvCxnSpPr>
            <p:cNvPr id="14" name="Connector 13"/>
            <p:cNvCxnSpPr/>
            <p:nvPr/>
          </p:nvCxnSpPr>
          <p:spPr>
            <a:xfrm>
              <a:off x="1124712" y="2194560"/>
              <a:ext cx="82296" cy="0"/>
            </a:xfrm>
            <a:prstGeom prst="line">
              <a:avLst/>
            </a:prstGeom>
            <a:ln w="9525">
              <a:solidFill>
                <a:srgbClr val="6B728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Segment Privatkundengeschäft" descr="Mekko-Segment Privatkundengeschäft, 40 Mrd. €: Anbieter A 35 %, Anbieter B 25 %, Anbieter C 15 %, Sonstige 25 %"/>
          <p:cNvGrpSpPr/>
          <p:nvPr/>
        </p:nvGrpSpPr>
        <p:grpSpPr>
          <a:xfrm>
            <a:off x="1097280" y="1664208"/>
            <a:ext cx="3566160" cy="4187952"/>
            <a:chOff x="1097280" y="1664208"/>
            <a:chExt cx="3566160" cy="4187952"/>
          </a:xfrm>
        </p:grpSpPr>
        <p:sp>
          <p:nvSpPr>
            <p:cNvPr id="16" name="Privatkundengeschäft | Anbieter A"/>
            <p:cNvSpPr/>
            <p:nvPr/>
          </p:nvSpPr>
          <p:spPr>
            <a:xfrm>
              <a:off x="1234440" y="4572000"/>
              <a:ext cx="3291840" cy="128016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35 %</a:t>
              </a:r>
            </a:p>
          </p:txBody>
        </p:sp>
        <p:sp>
          <p:nvSpPr>
            <p:cNvPr id="17" name="Privatkundengeschäft | Anbieter B"/>
            <p:cNvSpPr/>
            <p:nvPr/>
          </p:nvSpPr>
          <p:spPr>
            <a:xfrm>
              <a:off x="1234440" y="3657600"/>
              <a:ext cx="3291840" cy="91440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25 %</a:t>
              </a:r>
            </a:p>
          </p:txBody>
        </p:sp>
        <p:sp>
          <p:nvSpPr>
            <p:cNvPr id="18" name="Privatkundengeschäft | Anbieter C"/>
            <p:cNvSpPr/>
            <p:nvPr/>
          </p:nvSpPr>
          <p:spPr>
            <a:xfrm>
              <a:off x="1234440" y="3108960"/>
              <a:ext cx="3291840" cy="54864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15 %</a:t>
              </a:r>
            </a:p>
          </p:txBody>
        </p:sp>
        <p:sp>
          <p:nvSpPr>
            <p:cNvPr id="19" name="Privatkundengeschäft | Sonstige"/>
            <p:cNvSpPr/>
            <p:nvPr/>
          </p:nvSpPr>
          <p:spPr>
            <a:xfrm>
              <a:off x="1234440" y="2194560"/>
              <a:ext cx="3291840" cy="91440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25 %</a:t>
              </a:r>
            </a:p>
          </p:txBody>
        </p:sp>
        <p:sp>
          <p:nvSpPr>
            <p:cNvPr id="20" name="Privatkundengeschäft header"/>
            <p:cNvSpPr txBox="1"/>
            <p:nvPr/>
          </p:nvSpPr>
          <p:spPr>
            <a:xfrm>
              <a:off x="1097280" y="1664208"/>
              <a:ext cx="3566160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de-DE">
                  <a:solidFill>
                    <a:srgbClr val="1A2F27"/>
                  </a:solidFill>
                  <a:latin typeface="Arial"/>
                </a:rPr>
                <a:t>Privatkundengeschäft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40 Mrd. €</a:t>
              </a:r>
            </a:p>
          </p:txBody>
        </p:sp>
      </p:grpSp>
      <p:grpSp>
        <p:nvGrpSpPr>
          <p:cNvPr id="27" name="Segment Firmenkundengeschäft" descr="Mekko-Segment Firmenkundengeschäft, 30 Mrd. €: Anbieter A 20 %, Anbieter B 40 %, Anbieter C 10 %, Sonstige 30 %"/>
          <p:cNvGrpSpPr/>
          <p:nvPr/>
        </p:nvGrpSpPr>
        <p:grpSpPr>
          <a:xfrm>
            <a:off x="4389120" y="1664208"/>
            <a:ext cx="2743199" cy="4187952"/>
            <a:chOff x="4389120" y="1664208"/>
            <a:chExt cx="2743199" cy="4187952"/>
          </a:xfrm>
        </p:grpSpPr>
        <p:sp>
          <p:nvSpPr>
            <p:cNvPr id="22" name="Firmenkundengeschäft | Anbieter A"/>
            <p:cNvSpPr/>
            <p:nvPr/>
          </p:nvSpPr>
          <p:spPr>
            <a:xfrm>
              <a:off x="4526280" y="5120640"/>
              <a:ext cx="2468879" cy="73152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20 %</a:t>
              </a:r>
            </a:p>
          </p:txBody>
        </p:sp>
        <p:sp>
          <p:nvSpPr>
            <p:cNvPr id="23" name="Firmenkundengeschäft | Anbieter B"/>
            <p:cNvSpPr/>
            <p:nvPr/>
          </p:nvSpPr>
          <p:spPr>
            <a:xfrm>
              <a:off x="4526280" y="3657600"/>
              <a:ext cx="2468879" cy="146304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40 %</a:t>
              </a:r>
            </a:p>
          </p:txBody>
        </p:sp>
        <p:sp>
          <p:nvSpPr>
            <p:cNvPr id="24" name="Firmenkundengeschäft | Anbieter C"/>
            <p:cNvSpPr/>
            <p:nvPr/>
          </p:nvSpPr>
          <p:spPr>
            <a:xfrm>
              <a:off x="4526280" y="3291840"/>
              <a:ext cx="2468879" cy="36576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10 %</a:t>
              </a:r>
            </a:p>
          </p:txBody>
        </p:sp>
        <p:sp>
          <p:nvSpPr>
            <p:cNvPr id="25" name="Firmenkundengeschäft | Sonstige"/>
            <p:cNvSpPr/>
            <p:nvPr/>
          </p:nvSpPr>
          <p:spPr>
            <a:xfrm>
              <a:off x="4526280" y="2194560"/>
              <a:ext cx="2468879" cy="109728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30 %</a:t>
              </a:r>
            </a:p>
          </p:txBody>
        </p:sp>
        <p:sp>
          <p:nvSpPr>
            <p:cNvPr id="26" name="Firmenkundengeschäft header"/>
            <p:cNvSpPr txBox="1"/>
            <p:nvPr/>
          </p:nvSpPr>
          <p:spPr>
            <a:xfrm>
              <a:off x="4389120" y="1664208"/>
              <a:ext cx="2743199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de-DE">
                  <a:solidFill>
                    <a:srgbClr val="1A2F27"/>
                  </a:solidFill>
                  <a:latin typeface="Arial"/>
                </a:rPr>
                <a:t>Firmenkundengeschäft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30 Mrd. €</a:t>
              </a:r>
            </a:p>
          </p:txBody>
        </p:sp>
      </p:grpSp>
      <p:grpSp>
        <p:nvGrpSpPr>
          <p:cNvPr id="33" name="Segment Vermögensverwaltung" descr="Mekko-Segment Vermögensverwaltung, 20 Mrd. €: Anbieter A 15 %, Anbieter B 20 %, Anbieter C 45 %, Sonstige 20 %"/>
          <p:cNvGrpSpPr/>
          <p:nvPr/>
        </p:nvGrpSpPr>
        <p:grpSpPr>
          <a:xfrm>
            <a:off x="6858000" y="1664208"/>
            <a:ext cx="1920240" cy="4187952"/>
            <a:chOff x="6858000" y="1664208"/>
            <a:chExt cx="1920240" cy="4187952"/>
          </a:xfrm>
        </p:grpSpPr>
        <p:sp>
          <p:nvSpPr>
            <p:cNvPr id="28" name="Vermögensverwaltung | Anbieter A"/>
            <p:cNvSpPr/>
            <p:nvPr/>
          </p:nvSpPr>
          <p:spPr>
            <a:xfrm>
              <a:off x="6995160" y="5303520"/>
              <a:ext cx="1645920" cy="54864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15 %</a:t>
              </a:r>
            </a:p>
          </p:txBody>
        </p:sp>
        <p:sp>
          <p:nvSpPr>
            <p:cNvPr id="29" name="Vermögensverwaltung | Anbieter B"/>
            <p:cNvSpPr/>
            <p:nvPr/>
          </p:nvSpPr>
          <p:spPr>
            <a:xfrm>
              <a:off x="6995160" y="4572000"/>
              <a:ext cx="1645920" cy="73152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20 %</a:t>
              </a:r>
            </a:p>
          </p:txBody>
        </p:sp>
        <p:sp>
          <p:nvSpPr>
            <p:cNvPr id="30" name="Vermögensverwaltung | Anbieter C"/>
            <p:cNvSpPr/>
            <p:nvPr/>
          </p:nvSpPr>
          <p:spPr>
            <a:xfrm>
              <a:off x="6995160" y="2926080"/>
              <a:ext cx="1645920" cy="164592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45 %</a:t>
              </a:r>
            </a:p>
          </p:txBody>
        </p:sp>
        <p:sp>
          <p:nvSpPr>
            <p:cNvPr id="31" name="Vermögensverwaltung | Sonstige"/>
            <p:cNvSpPr/>
            <p:nvPr/>
          </p:nvSpPr>
          <p:spPr>
            <a:xfrm>
              <a:off x="6995160" y="2194560"/>
              <a:ext cx="1645920" cy="73152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20 %</a:t>
              </a:r>
            </a:p>
          </p:txBody>
        </p:sp>
        <p:sp>
          <p:nvSpPr>
            <p:cNvPr id="32" name="Vermögensverwaltung header"/>
            <p:cNvSpPr txBox="1"/>
            <p:nvPr/>
          </p:nvSpPr>
          <p:spPr>
            <a:xfrm>
              <a:off x="6858000" y="1664208"/>
              <a:ext cx="1920240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de-DE">
                  <a:solidFill>
                    <a:srgbClr val="1A2F27"/>
                  </a:solidFill>
                  <a:latin typeface="Arial"/>
                </a:rPr>
                <a:t>Vermögensverwaltung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20 Mrd. €</a:t>
              </a:r>
            </a:p>
          </p:txBody>
        </p:sp>
      </p:grpSp>
      <p:grpSp>
        <p:nvGrpSpPr>
          <p:cNvPr id="39" name="Segment Versicherung" descr="Mekko-Segment Versicherung, 10 Mrd. €: Anbieter A 10 %, Anbieter B 15 %, Anbieter C 25 %, Sonstige 50 %"/>
          <p:cNvGrpSpPr/>
          <p:nvPr/>
        </p:nvGrpSpPr>
        <p:grpSpPr>
          <a:xfrm>
            <a:off x="8503920" y="1664208"/>
            <a:ext cx="1097280" cy="4187952"/>
            <a:chOff x="8503920" y="1664208"/>
            <a:chExt cx="1097280" cy="4187952"/>
          </a:xfrm>
        </p:grpSpPr>
        <p:sp>
          <p:nvSpPr>
            <p:cNvPr id="34" name="Versicherung | Anbieter A"/>
            <p:cNvSpPr/>
            <p:nvPr/>
          </p:nvSpPr>
          <p:spPr>
            <a:xfrm>
              <a:off x="8641080" y="5486400"/>
              <a:ext cx="822960" cy="365760"/>
            </a:xfrm>
            <a:prstGeom prst="rect">
              <a:avLst/>
            </a:prstGeom>
            <a:solidFill>
              <a:srgbClr val="1A2F27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10 %</a:t>
              </a:r>
            </a:p>
          </p:txBody>
        </p:sp>
        <p:sp>
          <p:nvSpPr>
            <p:cNvPr id="35" name="Versicherung | Anbieter B"/>
            <p:cNvSpPr/>
            <p:nvPr/>
          </p:nvSpPr>
          <p:spPr>
            <a:xfrm>
              <a:off x="8641080" y="4937760"/>
              <a:ext cx="822960" cy="548640"/>
            </a:xfrm>
            <a:prstGeom prst="rect">
              <a:avLst/>
            </a:prstGeom>
            <a:solidFill>
              <a:srgbClr val="4F7A63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FFFFFF"/>
                  </a:solidFill>
                  <a:latin typeface="Arial"/>
                </a:rPr>
                <a:t>15 %</a:t>
              </a:r>
            </a:p>
          </p:txBody>
        </p:sp>
        <p:sp>
          <p:nvSpPr>
            <p:cNvPr id="36" name="Versicherung | Anbieter C"/>
            <p:cNvSpPr/>
            <p:nvPr/>
          </p:nvSpPr>
          <p:spPr>
            <a:xfrm>
              <a:off x="8641080" y="4023360"/>
              <a:ext cx="822960" cy="914400"/>
            </a:xfrm>
            <a:prstGeom prst="rect">
              <a:avLst/>
            </a:prstGeom>
            <a:solidFill>
              <a:srgbClr val="9DBCAA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25 %</a:t>
              </a:r>
            </a:p>
          </p:txBody>
        </p:sp>
        <p:sp>
          <p:nvSpPr>
            <p:cNvPr id="37" name="Versicherung | Sonstige"/>
            <p:cNvSpPr/>
            <p:nvPr/>
          </p:nvSpPr>
          <p:spPr>
            <a:xfrm>
              <a:off x="8641080" y="2194560"/>
              <a:ext cx="822960" cy="1828800"/>
            </a:xfrm>
            <a:prstGeom prst="rect">
              <a:avLst/>
            </a:prstGeom>
            <a:solidFill>
              <a:srgbClr val="D1D5DB"/>
            </a:solidFill>
            <a:ln w="19050"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18288" tIns="0" rIns="18288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50 %</a:t>
              </a:r>
            </a:p>
          </p:txBody>
        </p:sp>
        <p:sp>
          <p:nvSpPr>
            <p:cNvPr id="38" name="Versicherung header"/>
            <p:cNvSpPr txBox="1"/>
            <p:nvPr/>
          </p:nvSpPr>
          <p:spPr>
            <a:xfrm>
              <a:off x="8503920" y="1664208"/>
              <a:ext cx="1097280" cy="502920"/>
            </a:xfrm>
            <a:prstGeom prst="rect">
              <a:avLst/>
            </a:prstGeom>
            <a:noFill/>
          </p:spPr>
          <p:txBody>
            <a:bodyPr wrap="square" lIns="0" tIns="0" rIns="0" bIns="18288" anchor="b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1" lang="de-DE">
                  <a:solidFill>
                    <a:srgbClr val="1A2F27"/>
                  </a:solidFill>
                  <a:latin typeface="Arial"/>
                </a:rPr>
                <a:t>Versicherung</a:t>
              </a:r>
            </a:p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6B7280"/>
                  </a:solidFill>
                  <a:latin typeface="Arial"/>
                </a:rPr>
                <a:t>10 Mrd. €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1234440" y="5925312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000" b="0" lang="de-DE">
                <a:solidFill>
                  <a:srgbClr val="6B7280"/>
                </a:solidFill>
                <a:latin typeface="Arial"/>
              </a:rPr>
              <a:t>Höhe = Anteil im Segment; Breite = Segmentgröße</a:t>
            </a:r>
          </a:p>
        </p:txBody>
      </p:sp>
      <p:grpSp>
        <p:nvGrpSpPr>
          <p:cNvPr id="50" name="Legend"/>
          <p:cNvGrpSpPr/>
          <p:nvPr/>
        </p:nvGrpSpPr>
        <p:grpSpPr>
          <a:xfrm>
            <a:off x="9829800" y="2148840"/>
            <a:ext cx="1828800" cy="1600199"/>
            <a:chOff x="9829800" y="2148840"/>
            <a:chExt cx="1828800" cy="1600199"/>
          </a:xfrm>
        </p:grpSpPr>
        <p:sp>
          <p:nvSpPr>
            <p:cNvPr id="41" name="TextBox 40"/>
            <p:cNvSpPr txBox="1"/>
            <p:nvPr/>
          </p:nvSpPr>
          <p:spPr>
            <a:xfrm>
              <a:off x="9829800" y="2148840"/>
              <a:ext cx="1828800" cy="274320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1" lang="de-DE">
                  <a:solidFill>
                    <a:srgbClr val="1A2F27"/>
                  </a:solidFill>
                  <a:latin typeface="Arial"/>
                </a:rPr>
                <a:t>Anbieter</a:t>
              </a: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9829800" y="2523744"/>
              <a:ext cx="201168" cy="201168"/>
            </a:xfrm>
            <a:prstGeom prst="rect">
              <a:avLst/>
            </a:prstGeom>
            <a:solidFill>
              <a:srgbClr val="D1D5DB"/>
            </a:solidFill>
            <a:ln w="6350">
              <a:solidFill>
                <a:srgbClr val="6B728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122408" y="2487168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Sonstige</a:t>
              </a: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829800" y="2852927"/>
              <a:ext cx="201168" cy="201168"/>
            </a:xfrm>
            <a:prstGeom prst="rect">
              <a:avLst/>
            </a:prstGeom>
            <a:solidFill>
              <a:srgbClr val="9DBCA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122408" y="2816351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Anbieter C</a:t>
              </a: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9829800" y="3182111"/>
              <a:ext cx="201168" cy="201168"/>
            </a:xfrm>
            <a:prstGeom prst="rect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0122408" y="3145535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Anbieter B</a:t>
              </a: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9829800" y="3511295"/>
              <a:ext cx="201168" cy="201168"/>
            </a:xfrm>
            <a:prstGeom prst="rect">
              <a:avLst/>
            </a:prstGeom>
            <a:solidFill>
              <a:srgbClr val="1A2F2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 wrap="square" lIns="45720" tIns="27432" rIns="45720" bIns="27432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000" b="0" lang="de-DE">
                  <a:solidFill>
                    <a:srgbClr val="1A2F27"/>
                  </a:solidFill>
                  <a:latin typeface="Arial"/>
                </a:rPr>
                <a:t/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0122408" y="3474719"/>
              <a:ext cx="1463040" cy="27432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Anbieter A</a:t>
              </a:r>
            </a:p>
          </p:txBody>
        </p:sp>
      </p:grpSp>
      <p:sp>
        <p:nvSpPr>
          <p:cNvPr id="51" name="Takeaway"/>
          <p:cNvSpPr/>
          <p:nvPr/>
        </p:nvSpPr>
        <p:spPr>
          <a:xfrm>
            <a:off x="9829800" y="4069080"/>
            <a:ext cx="1813255" cy="1783080"/>
          </a:xfrm>
          <a:prstGeom prst="rect">
            <a:avLst/>
          </a:prstGeom>
          <a:solidFill>
            <a:srgbClr val="F1F5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91440" rIns="109728" bIns="91440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0" lang="de-DE">
                <a:solidFill>
                  <a:srgbClr val="1A2F27"/>
                </a:solidFill>
                <a:latin typeface="Arial"/>
              </a:rPr>
              <a:t>Anbieter C hält 45 % der Vermögensverwaltung und damit den höchsten Einzelanteil im Markt. Das Privatkundengeschäft ist mit 40 % des Marktvolumens das größte Segment.</a:t>
            </a:r>
          </a:p>
        </p:txBody>
      </p:sp>
      <p:sp>
        <p:nvSpPr>
          <p:cNvPr id="52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53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Datentabelle: die Zahlen hinter dem Mekko-Diagramm und so passen Sie die Größen an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Die Anteile je Segment ergeben 100 %; die Breiten gehen von 22,86 cm Diagrammbreite aus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83080"/>
          <a:ext cx="11094415" cy="19751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{5C22544A-7EE6-4342-B048-85BDC9FD1C3A}</a:tableStyleId>
              </a:tblPr>
              <a:tblGrid>
                <a:gridCol w="2331720"/>
                <a:gridCol w="1600200"/>
                <a:gridCol w="1783080"/>
                <a:gridCol w="1078992"/>
                <a:gridCol w="1078992"/>
                <a:gridCol w="1078992"/>
                <a:gridCol w="1078992"/>
                <a:gridCol w="1063447"/>
              </a:tblGrid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Segment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Marktgröße (Mrd. €)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Spaltenbreite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Anbieter A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Anbieter B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Anbieter C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Sonstige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FFFFFF"/>
                          </a:solidFill>
                          <a:latin typeface="Arial"/>
                        </a:rPr>
                        <a:t>Summe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solidFill>
                      <a:srgbClr val="1A2F27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Privatkundengeschäft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40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9,14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35 %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Firmenkundengeschäft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6,86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40 %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30 %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Vermögensverwaltung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4,57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45 %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Versicherung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2,29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25 %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50 %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0" lang="de-DE">
                          <a:solidFill>
                            <a:srgbClr val="1A2F27"/>
                          </a:solidFill>
                          <a:latin typeface="Arial"/>
                        </a:rPr>
                        <a:t>100 %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D1D5DB"/>
                      </a:solidFill>
                      <a:prstDash val="solid"/>
                    </a:lnB>
                    <a:noFill/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pPr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Gesamtmarkt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22,86 cm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24 %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27,5 %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20,5 %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28 %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100" b="1" lang="de-DE">
                          <a:solidFill>
                            <a:srgbClr val="1A2F27"/>
                          </a:solidFill>
                          <a:latin typeface="Arial"/>
                        </a:rPr>
                        <a:t>100 %</a:t>
                      </a:r>
                    </a:p>
                  </a:txBody>
                  <a:tcPr marL="73152" marT="45720" marR="73152" marB="4572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 cap="flat" cmpd="sng" algn="ctr">
                      <a:solidFill>
                        <a:srgbClr val="6B7280"/>
                      </a:solidFill>
                      <a:prstDash val="solid"/>
                    </a:lnB>
                    <a:solidFill>
                      <a:srgbClr val="F1F5F3"/>
                    </a:solidFill>
                  </a:tcPr>
                </a:tc>
              </a:tr>
            </a:tbl>
          </a:graphicData>
        </a:graphic>
      </p:graphicFrame>
      <p:grpSp>
        <p:nvGrpSpPr>
          <p:cNvPr id="8" name="Step 1"/>
          <p:cNvGrpSpPr/>
          <p:nvPr/>
        </p:nvGrpSpPr>
        <p:grpSpPr>
          <a:xfrm>
            <a:off x="548640" y="4032504"/>
            <a:ext cx="5364327" cy="685800"/>
            <a:chOff x="548640" y="4032504"/>
            <a:chExt cx="5364327" cy="685800"/>
          </a:xfrm>
        </p:grpSpPr>
        <p:sp>
          <p:nvSpPr>
            <p:cNvPr id="6" name="Oval 5"/>
            <p:cNvSpPr/>
            <p:nvPr/>
          </p:nvSpPr>
          <p:spPr>
            <a:xfrm>
              <a:off x="548640" y="4050791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05840" y="4032504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Aktualisieren Sie zuerst Marktgrößen und Anteile in der Tabelle. Die Anteile je Zeile ergeben 100 %.</a:t>
              </a:r>
            </a:p>
          </p:txBody>
        </p:sp>
      </p:grpSp>
      <p:grpSp>
        <p:nvGrpSpPr>
          <p:cNvPr id="11" name="Step 2"/>
          <p:cNvGrpSpPr/>
          <p:nvPr/>
        </p:nvGrpSpPr>
        <p:grpSpPr>
          <a:xfrm>
            <a:off x="548640" y="4745736"/>
            <a:ext cx="5364327" cy="685800"/>
            <a:chOff x="548640" y="4745736"/>
            <a:chExt cx="5364327" cy="685800"/>
          </a:xfrm>
        </p:grpSpPr>
        <p:sp>
          <p:nvSpPr>
            <p:cNvPr id="9" name="Oval 8"/>
            <p:cNvSpPr/>
            <p:nvPr/>
          </p:nvSpPr>
          <p:spPr>
            <a:xfrm>
              <a:off x="548640" y="4764024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05840" y="4745736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Spaltenbreite = Segmentgröße / Gesamtmarkt × 22,86 cm. Beispiel: 40 / 100 × 22,86 cm = 9,14 cm.</a:t>
              </a:r>
            </a:p>
          </p:txBody>
        </p:sp>
      </p:grpSp>
      <p:grpSp>
        <p:nvGrpSpPr>
          <p:cNvPr id="14" name="Step 3"/>
          <p:cNvGrpSpPr/>
          <p:nvPr/>
        </p:nvGrpSpPr>
        <p:grpSpPr>
          <a:xfrm>
            <a:off x="548640" y="5458968"/>
            <a:ext cx="5364327" cy="685800"/>
            <a:chOff x="548640" y="5458968"/>
            <a:chExt cx="5364327" cy="685800"/>
          </a:xfrm>
        </p:grpSpPr>
        <p:sp>
          <p:nvSpPr>
            <p:cNvPr id="12" name="Oval 11"/>
            <p:cNvSpPr/>
            <p:nvPr/>
          </p:nvSpPr>
          <p:spPr>
            <a:xfrm>
              <a:off x="548640" y="5477256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005840" y="5458968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Blockhöhe = Anteil × 10,16 cm (Diagrammhöhe). Beispiel: 35 % × 10,16 cm = 3,56 cm.</a:t>
              </a:r>
            </a:p>
          </p:txBody>
        </p:sp>
      </p:grpSp>
      <p:grpSp>
        <p:nvGrpSpPr>
          <p:cNvPr id="17" name="Step 4"/>
          <p:cNvGrpSpPr/>
          <p:nvPr/>
        </p:nvGrpSpPr>
        <p:grpSpPr>
          <a:xfrm>
            <a:off x="6278727" y="4032504"/>
            <a:ext cx="5364327" cy="685800"/>
            <a:chOff x="6278727" y="4032504"/>
            <a:chExt cx="5364327" cy="685800"/>
          </a:xfrm>
        </p:grpSpPr>
        <p:sp>
          <p:nvSpPr>
            <p:cNvPr id="15" name="Oval 14"/>
            <p:cNvSpPr/>
            <p:nvPr/>
          </p:nvSpPr>
          <p:spPr>
            <a:xfrm>
              <a:off x="6278727" y="4050791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35927" y="4032504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Doppelklicken Sie in eine Segmentgruppe, markieren Sie einen Block und tragen Sie Höhe und Breite unter „Formformat“ &gt; „Größe“ ein.</a:t>
              </a:r>
            </a:p>
          </p:txBody>
        </p:sp>
      </p:grpSp>
      <p:grpSp>
        <p:nvGrpSpPr>
          <p:cNvPr id="20" name="Step 5"/>
          <p:cNvGrpSpPr/>
          <p:nvPr/>
        </p:nvGrpSpPr>
        <p:grpSpPr>
          <a:xfrm>
            <a:off x="6278727" y="4745736"/>
            <a:ext cx="5364327" cy="685800"/>
            <a:chOff x="6278727" y="4745736"/>
            <a:chExt cx="5364327" cy="685800"/>
          </a:xfrm>
        </p:grpSpPr>
        <p:sp>
          <p:nvSpPr>
            <p:cNvPr id="18" name="Oval 17"/>
            <p:cNvSpPr/>
            <p:nvPr/>
          </p:nvSpPr>
          <p:spPr>
            <a:xfrm>
              <a:off x="6278727" y="4764024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35927" y="4745736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Stapeln Sie die Blöcke lückenlos ab der Unterkante (16,26 cm). Jede Spalte beginnt, wo die vorige endet; die erste bei 3,43 cm.</a:t>
              </a:r>
            </a:p>
          </p:txBody>
        </p:sp>
      </p:grpSp>
      <p:grpSp>
        <p:nvGrpSpPr>
          <p:cNvPr id="23" name="Step 6"/>
          <p:cNvGrpSpPr/>
          <p:nvPr/>
        </p:nvGrpSpPr>
        <p:grpSpPr>
          <a:xfrm>
            <a:off x="6278727" y="5458968"/>
            <a:ext cx="5364327" cy="685800"/>
            <a:chOff x="6278727" y="5458968"/>
            <a:chExt cx="5364327" cy="685800"/>
          </a:xfrm>
        </p:grpSpPr>
        <p:sp>
          <p:nvSpPr>
            <p:cNvPr id="21" name="Oval 20"/>
            <p:cNvSpPr/>
            <p:nvPr/>
          </p:nvSpPr>
          <p:spPr>
            <a:xfrm>
              <a:off x="6278727" y="5477256"/>
              <a:ext cx="329184" cy="32918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200" b="1" lang="de-DE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735927" y="5458968"/>
              <a:ext cx="4907127" cy="685800"/>
            </a:xfrm>
            <a:prstGeom prst="rect">
              <a:avLst/>
            </a:prstGeom>
            <a:noFill/>
          </p:spPr>
          <p:txBody>
            <a:bodyPr wrap="square" lIns="0" tIns="36576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100" b="0" lang="de-DE">
                  <a:solidFill>
                    <a:srgbClr val="1A2F27"/>
                  </a:solidFill>
                  <a:latin typeface="Arial"/>
                </a:rPr>
                <a:t>Passen Sie die Beschriftungen in den Blöcken und die Segmentköpfe an und gruppieren Sie das Segment wieder (Strg+G).</a:t>
              </a:r>
            </a:p>
          </p:txBody>
        </p:sp>
      </p:grpSp>
      <p:sp>
        <p:nvSpPr>
          <p:cNvPr id="24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5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ction title"/>
          <p:cNvSpPr txBox="1"/>
          <p:nvPr/>
        </p:nvSpPr>
        <p:spPr>
          <a:xfrm>
            <a:off x="548640" y="274320"/>
            <a:ext cx="11094415" cy="841248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2200" b="1" lang="de-DE">
                <a:solidFill>
                  <a:srgbClr val="1A2F27"/>
                </a:solidFill>
                <a:latin typeface="Arial"/>
              </a:rPr>
              <a:t>So verwenden Sie diese Vorlage</a:t>
            </a:r>
          </a:p>
        </p:txBody>
      </p:sp>
      <p:cxnSp>
        <p:nvCxnSpPr>
          <p:cNvPr id="3" name="Title rule"/>
          <p:cNvCxnSpPr/>
          <p:nvPr/>
        </p:nvCxnSpPr>
        <p:spPr>
          <a:xfrm>
            <a:off x="548640" y="1188720"/>
            <a:ext cx="11094415" cy="0"/>
          </a:xfrm>
          <a:prstGeom prst="line">
            <a:avLst/>
          </a:prstGeom>
          <a:ln w="9525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ubtitle"/>
          <p:cNvSpPr txBox="1"/>
          <p:nvPr/>
        </p:nvSpPr>
        <p:spPr>
          <a:xfrm>
            <a:off x="548640" y="1261872"/>
            <a:ext cx="7863840" cy="31089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 b="0" lang="de-DE">
                <a:solidFill>
                  <a:srgbClr val="6B7280"/>
                </a:solidFill>
                <a:latin typeface="Arial"/>
              </a:rPr>
              <a:t>In wenigen Schritten zu Ihren eigenen Daten; alle Elemente sind native PowerPoint-Objekte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34440" y="25344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Step 1"/>
          <p:cNvGrpSpPr/>
          <p:nvPr/>
        </p:nvGrpSpPr>
        <p:grpSpPr>
          <a:xfrm>
            <a:off x="548640" y="1883664"/>
            <a:ext cx="11094415" cy="632460"/>
            <a:chOff x="548640" y="1883664"/>
            <a:chExt cx="11094415" cy="632460"/>
          </a:xfrm>
        </p:grpSpPr>
        <p:sp>
          <p:nvSpPr>
            <p:cNvPr id="5" name="Step 1 number"/>
            <p:cNvSpPr/>
            <p:nvPr/>
          </p:nvSpPr>
          <p:spPr>
            <a:xfrm>
              <a:off x="548640" y="18836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1</a:t>
              </a:r>
            </a:p>
          </p:txBody>
        </p:sp>
        <p:sp>
          <p:nvSpPr>
            <p:cNvPr id="6" name="Step 1 text"/>
            <p:cNvSpPr txBox="1"/>
            <p:nvPr/>
          </p:nvSpPr>
          <p:spPr>
            <a:xfrm>
              <a:off x="1234440" y="18836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Beginnen Sie mit der Datentabelle: Segmentgrößen und Anteile eintragen und die neuen Spaltenbreiten ablesen.</a:t>
              </a:r>
            </a:p>
          </p:txBody>
        </p:sp>
      </p:grpSp>
      <p:cxnSp>
        <p:nvCxnSpPr>
          <p:cNvPr id="11" name="Connector 10"/>
          <p:cNvCxnSpPr/>
          <p:nvPr/>
        </p:nvCxnSpPr>
        <p:spPr>
          <a:xfrm>
            <a:off x="1234440" y="3258311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Step 2"/>
          <p:cNvGrpSpPr/>
          <p:nvPr/>
        </p:nvGrpSpPr>
        <p:grpSpPr>
          <a:xfrm>
            <a:off x="548640" y="2607564"/>
            <a:ext cx="11094415" cy="632460"/>
            <a:chOff x="548640" y="2607564"/>
            <a:chExt cx="11094415" cy="632460"/>
          </a:xfrm>
        </p:grpSpPr>
        <p:sp>
          <p:nvSpPr>
            <p:cNvPr id="9" name="Step 2 number"/>
            <p:cNvSpPr/>
            <p:nvPr/>
          </p:nvSpPr>
          <p:spPr>
            <a:xfrm>
              <a:off x="548640" y="26075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2</a:t>
              </a:r>
            </a:p>
          </p:txBody>
        </p:sp>
        <p:sp>
          <p:nvSpPr>
            <p:cNvPr id="10" name="Step 2 text"/>
            <p:cNvSpPr txBox="1"/>
            <p:nvPr/>
          </p:nvSpPr>
          <p:spPr>
            <a:xfrm>
              <a:off x="1234440" y="26075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Ändern Sie die Blockgrößen unter „Formformat“ &gt; „Größe“; das Diagramm bleibt 22,86 cm breit und 10,16 cm hoch.</a:t>
              </a:r>
            </a:p>
          </p:txBody>
        </p:sp>
      </p:grpSp>
      <p:cxnSp>
        <p:nvCxnSpPr>
          <p:cNvPr id="15" name="Connector 14"/>
          <p:cNvCxnSpPr/>
          <p:nvPr/>
        </p:nvCxnSpPr>
        <p:spPr>
          <a:xfrm>
            <a:off x="1234440" y="39822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Step 3"/>
          <p:cNvGrpSpPr/>
          <p:nvPr/>
        </p:nvGrpSpPr>
        <p:grpSpPr>
          <a:xfrm>
            <a:off x="548640" y="3331464"/>
            <a:ext cx="11094415" cy="632460"/>
            <a:chOff x="548640" y="3331464"/>
            <a:chExt cx="11094415" cy="632460"/>
          </a:xfrm>
        </p:grpSpPr>
        <p:sp>
          <p:nvSpPr>
            <p:cNvPr id="13" name="Step 3 number"/>
            <p:cNvSpPr/>
            <p:nvPr/>
          </p:nvSpPr>
          <p:spPr>
            <a:xfrm>
              <a:off x="548640" y="3331464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3</a:t>
              </a:r>
            </a:p>
          </p:txBody>
        </p:sp>
        <p:sp>
          <p:nvSpPr>
            <p:cNvPr id="14" name="Step 3 text"/>
            <p:cNvSpPr txBox="1"/>
            <p:nvPr/>
          </p:nvSpPr>
          <p:spPr>
            <a:xfrm>
              <a:off x="1234440" y="3331464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Jedes Segment ist eine Gruppe. Ein Klick markiert das Segment, ein zweiter Klick einen einzelnen Block.</a:t>
              </a:r>
            </a:p>
          </p:txBody>
        </p:sp>
      </p:grpSp>
      <p:cxnSp>
        <p:nvCxnSpPr>
          <p:cNvPr id="19" name="Connector 18"/>
          <p:cNvCxnSpPr/>
          <p:nvPr/>
        </p:nvCxnSpPr>
        <p:spPr>
          <a:xfrm>
            <a:off x="1234440" y="47061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0" name="Step 4"/>
          <p:cNvGrpSpPr/>
          <p:nvPr/>
        </p:nvGrpSpPr>
        <p:grpSpPr>
          <a:xfrm>
            <a:off x="548640" y="4055363"/>
            <a:ext cx="11094415" cy="632460"/>
            <a:chOff x="548640" y="4055363"/>
            <a:chExt cx="11094415" cy="632460"/>
          </a:xfrm>
        </p:grpSpPr>
        <p:sp>
          <p:nvSpPr>
            <p:cNvPr id="17" name="Step 4 number"/>
            <p:cNvSpPr/>
            <p:nvPr/>
          </p:nvSpPr>
          <p:spPr>
            <a:xfrm>
              <a:off x="548640" y="40553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4</a:t>
              </a:r>
            </a:p>
          </p:txBody>
        </p:sp>
        <p:sp>
          <p:nvSpPr>
            <p:cNvPr id="18" name="Step 4 text"/>
            <p:cNvSpPr txBox="1"/>
            <p:nvPr/>
          </p:nvSpPr>
          <p:spPr>
            <a:xfrm>
              <a:off x="1234440" y="40553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Für ein weiteres Segment kopieren Sie eine ganze Gruppe (Strg+C, Strg+V) und verschmälern alle Spalten, sodass die Gesamtbreite gleich bleibt.</a:t>
              </a:r>
            </a:p>
          </p:txBody>
        </p:sp>
      </p:grpSp>
      <p:cxnSp>
        <p:nvCxnSpPr>
          <p:cNvPr id="23" name="Connector 22"/>
          <p:cNvCxnSpPr/>
          <p:nvPr/>
        </p:nvCxnSpPr>
        <p:spPr>
          <a:xfrm>
            <a:off x="1234440" y="5430012"/>
            <a:ext cx="10408615" cy="0"/>
          </a:xfrm>
          <a:prstGeom prst="line">
            <a:avLst/>
          </a:prstGeom>
          <a:ln w="6350">
            <a:solidFill>
              <a:srgbClr val="D1D5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Step 5"/>
          <p:cNvGrpSpPr/>
          <p:nvPr/>
        </p:nvGrpSpPr>
        <p:grpSpPr>
          <a:xfrm>
            <a:off x="548640" y="4779263"/>
            <a:ext cx="11094415" cy="632460"/>
            <a:chOff x="548640" y="4779263"/>
            <a:chExt cx="11094415" cy="632460"/>
          </a:xfrm>
        </p:grpSpPr>
        <p:sp>
          <p:nvSpPr>
            <p:cNvPr id="21" name="Step 5 number"/>
            <p:cNvSpPr/>
            <p:nvPr/>
          </p:nvSpPr>
          <p:spPr>
            <a:xfrm>
              <a:off x="548640" y="47792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5</a:t>
              </a:r>
            </a:p>
          </p:txBody>
        </p:sp>
        <p:sp>
          <p:nvSpPr>
            <p:cNvPr id="22" name="Step 5 text"/>
            <p:cNvSpPr txBox="1"/>
            <p:nvPr/>
          </p:nvSpPr>
          <p:spPr>
            <a:xfrm>
              <a:off x="1234440" y="47792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Einen Anbieter in allen Segmenten umfärben: Blöcke im Auswahlbereich markieren und die Füllfarbe ändern.</a:t>
              </a:r>
            </a:p>
          </p:txBody>
        </p:sp>
      </p:grpSp>
      <p:grpSp>
        <p:nvGrpSpPr>
          <p:cNvPr id="27" name="Step 6"/>
          <p:cNvGrpSpPr/>
          <p:nvPr/>
        </p:nvGrpSpPr>
        <p:grpSpPr>
          <a:xfrm>
            <a:off x="548640" y="5503163"/>
            <a:ext cx="11094415" cy="632460"/>
            <a:chOff x="548640" y="5503163"/>
            <a:chExt cx="11094415" cy="632460"/>
          </a:xfrm>
        </p:grpSpPr>
        <p:sp>
          <p:nvSpPr>
            <p:cNvPr id="25" name="Step 6 number"/>
            <p:cNvSpPr/>
            <p:nvPr/>
          </p:nvSpPr>
          <p:spPr>
            <a:xfrm>
              <a:off x="548640" y="5503163"/>
              <a:ext cx="420624" cy="420624"/>
            </a:xfrm>
            <a:prstGeom prst="ellipse">
              <a:avLst/>
            </a:prstGeom>
            <a:solidFill>
              <a:srgbClr val="4F7A6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wrap="square" lIns="0" tIns="0" rIns="0" bIns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1" lang="de-DE">
                  <a:solidFill>
                    <a:srgbClr val="FFFFFF"/>
                  </a:solidFill>
                  <a:latin typeface="Arial"/>
                </a:rPr>
                <a:t>6</a:t>
              </a:r>
            </a:p>
          </p:txBody>
        </p:sp>
        <p:sp>
          <p:nvSpPr>
            <p:cNvPr id="26" name="Step 6 text"/>
            <p:cNvSpPr txBox="1"/>
            <p:nvPr/>
          </p:nvSpPr>
          <p:spPr>
            <a:xfrm>
              <a:off x="1234440" y="5503163"/>
              <a:ext cx="10408615" cy="632460"/>
            </a:xfrm>
            <a:prstGeom prst="rect">
              <a:avLst/>
            </a:prstGeom>
            <a:noFill/>
          </p:spPr>
          <p:txBody>
            <a:bodyPr wrap="square" lIns="0" tIns="100584" rIns="0" bIns="0" anchor="t">
              <a:noAutofit/>
            </a:bodyPr>
            <a:lstStyle/>
            <a:p>
              <a:pPr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sz="1400" b="0" lang="de-DE">
                  <a:solidFill>
                    <a:srgbClr val="1A2F27"/>
                  </a:solidFill>
                  <a:latin typeface="Arial"/>
                </a:rPr>
                <a:t>Formulieren Sie Titel und Kernaussage-Box so, dass sie Ihre Schlussfolgerung nennen.</a:t>
              </a:r>
            </a:p>
          </p:txBody>
        </p:sp>
      </p:grpSp>
      <p:sp>
        <p:nvSpPr>
          <p:cNvPr id="28" name="Footer"/>
          <p:cNvSpPr txBox="1"/>
          <p:nvPr/>
        </p:nvSpPr>
        <p:spPr>
          <a:xfrm>
            <a:off x="548640" y="6419088"/>
            <a:ext cx="82296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Vorlage von offgen.ai | Beispieldaten</a:t>
            </a:r>
          </a:p>
        </p:txBody>
      </p:sp>
      <p:sp>
        <p:nvSpPr>
          <p:cNvPr id="29" name="Page number"/>
          <p:cNvSpPr txBox="1"/>
          <p:nvPr/>
        </p:nvSpPr>
        <p:spPr>
          <a:xfrm>
            <a:off x="10728655" y="6419088"/>
            <a:ext cx="914400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  <a:buNone/>
            </a:pPr>
            <a:r>
              <a:rPr sz="900" b="0" lang="de-DE">
                <a:solidFill>
                  <a:srgbClr val="6B7280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gen.ai template">
  <a:themeElements>
    <a:clrScheme name="Office">
      <a:dk1>
        <a:sysClr val="windowText" lastClr="000000"/>
      </a:dk1>
      <a:lt1>
        <a:sysClr val="window" lastClr="FFFFFF"/>
      </a:lt1>
      <a:dk2>
        <a:srgbClr val="1A2F27"/>
      </a:dk2>
      <a:lt2>
        <a:srgbClr val="F3F4F6"/>
      </a:lt2>
      <a:accent1>
        <a:srgbClr val="1A2F27"/>
      </a:accent1>
      <a:accent2>
        <a:srgbClr val="4F7A63"/>
      </a:accent2>
      <a:accent3>
        <a:srgbClr val="6B7280"/>
      </a:accent3>
      <a:accent4>
        <a:srgbClr val="3F7D5A"/>
      </a:accent4>
      <a:accent5>
        <a:srgbClr val="B45454"/>
      </a:accent5>
      <a:accent6>
        <a:srgbClr val="D1D5DB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Mekko-Diagramm-Vorlage (Marktübersicht)</dc:title>
  <dc:subject>Bearbeitbare Marimekko-Marktübersicht aus nativen, exakt positionierten PowerPoint-Formen</dc:subject>
  <dc:creator>offgen.ai</dc:creator>
  <cp:keywords>Mekko-Diagramm, Marimekko, Marktübersicht, PowerPoint-Vorlage</cp:keywords>
  <dc:description>Vorlage von offgen.ai | Beispieldaten</dc:description>
  <cp:lastModifiedBy>offgen.ai</cp:lastModifiedBy>
  <cp:revision>1</cp:revision>
  <dcterms:created xsi:type="dcterms:W3CDTF">2026-10-20T09:00:00Z</dcterms:created>
  <dcterms:modified xsi:type="dcterms:W3CDTF">2026-10-20T09:00:00Z</dcterms:modified>
  <cp:category>Vorlage</cp:category>
  <dc:language>de-DE</dc:language>
</cp:coreProperties>
</file>