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Mekko chart built from native rectangles. Width = segment size / total x 9.0 in; height = share x 4.0 in. See the data table slide for exact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No player leads across segments: A wins retail, B corporate and C wealth management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Market share within each segment; column width shows market size (total EUR 100bn)</a:t>
            </a:r>
          </a:p>
        </p:txBody>
      </p:sp>
      <p:grpSp>
        <p:nvGrpSpPr>
          <p:cNvPr id="15" name="Percentage axis"/>
          <p:cNvGrpSpPr/>
          <p:nvPr/>
        </p:nvGrpSpPr>
        <p:grpSpPr>
          <a:xfrm>
            <a:off x="548640" y="2075688"/>
            <a:ext cx="658368" cy="3895344"/>
            <a:chOff x="548640" y="2075688"/>
            <a:chExt cx="658368" cy="3895344"/>
          </a:xfrm>
        </p:grpSpPr>
        <p:sp>
          <p:nvSpPr>
            <p:cNvPr id="5" name="TextBox 4"/>
            <p:cNvSpPr txBox="1"/>
            <p:nvPr/>
          </p:nvSpPr>
          <p:spPr>
            <a:xfrm>
              <a:off x="548640" y="57332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0%</a:t>
              </a:r>
            </a:p>
          </p:txBody>
        </p:sp>
        <p:cxnSp>
          <p:nvCxnSpPr>
            <p:cNvPr id="6" name="Connector 5"/>
            <p:cNvCxnSpPr/>
            <p:nvPr/>
          </p:nvCxnSpPr>
          <p:spPr>
            <a:xfrm>
              <a:off x="1124712" y="58521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48640" y="48188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25%</a:t>
              </a:r>
            </a:p>
          </p:txBody>
        </p:sp>
        <p:cxnSp>
          <p:nvCxnSpPr>
            <p:cNvPr id="8" name="Connector 7"/>
            <p:cNvCxnSpPr/>
            <p:nvPr/>
          </p:nvCxnSpPr>
          <p:spPr>
            <a:xfrm>
              <a:off x="1124712" y="49377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48640" y="39044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50%</a:t>
              </a:r>
            </a:p>
          </p:txBody>
        </p:sp>
        <p:cxnSp>
          <p:nvCxnSpPr>
            <p:cNvPr id="10" name="Connector 9"/>
            <p:cNvCxnSpPr/>
            <p:nvPr/>
          </p:nvCxnSpPr>
          <p:spPr>
            <a:xfrm>
              <a:off x="1124712" y="40233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48640" y="29900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75%</a:t>
              </a:r>
            </a:p>
          </p:txBody>
        </p:sp>
        <p:cxnSp>
          <p:nvCxnSpPr>
            <p:cNvPr id="12" name="Connector 11"/>
            <p:cNvCxnSpPr/>
            <p:nvPr/>
          </p:nvCxnSpPr>
          <p:spPr>
            <a:xfrm>
              <a:off x="1124712" y="31089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48640" y="20756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100%</a:t>
              </a:r>
            </a:p>
          </p:txBody>
        </p:sp>
        <p:cxnSp>
          <p:nvCxnSpPr>
            <p:cNvPr id="14" name="Connector 13"/>
            <p:cNvCxnSpPr/>
            <p:nvPr/>
          </p:nvCxnSpPr>
          <p:spPr>
            <a:xfrm>
              <a:off x="1124712" y="21945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Segment Retail banking" descr="Mekko segment Retail banking, EUR 40bn: Player A 35%, Player B 25%, Player C 15%, Others 25%"/>
          <p:cNvGrpSpPr/>
          <p:nvPr/>
        </p:nvGrpSpPr>
        <p:grpSpPr>
          <a:xfrm>
            <a:off x="1097280" y="1664208"/>
            <a:ext cx="3566160" cy="4187952"/>
            <a:chOff x="1097280" y="1664208"/>
            <a:chExt cx="3566160" cy="4187952"/>
          </a:xfrm>
        </p:grpSpPr>
        <p:sp>
          <p:nvSpPr>
            <p:cNvPr id="16" name="Retail banking | Player A"/>
            <p:cNvSpPr/>
            <p:nvPr/>
          </p:nvSpPr>
          <p:spPr>
            <a:xfrm>
              <a:off x="1234440" y="4572000"/>
              <a:ext cx="3291840" cy="128016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35%</a:t>
              </a:r>
            </a:p>
          </p:txBody>
        </p:sp>
        <p:sp>
          <p:nvSpPr>
            <p:cNvPr id="17" name="Retail banking | Player B"/>
            <p:cNvSpPr/>
            <p:nvPr/>
          </p:nvSpPr>
          <p:spPr>
            <a:xfrm>
              <a:off x="1234440" y="3657600"/>
              <a:ext cx="3291840" cy="91440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25%</a:t>
              </a:r>
            </a:p>
          </p:txBody>
        </p:sp>
        <p:sp>
          <p:nvSpPr>
            <p:cNvPr id="18" name="Retail banking | Player C"/>
            <p:cNvSpPr/>
            <p:nvPr/>
          </p:nvSpPr>
          <p:spPr>
            <a:xfrm>
              <a:off x="1234440" y="3108960"/>
              <a:ext cx="3291840" cy="54864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15%</a:t>
              </a:r>
            </a:p>
          </p:txBody>
        </p:sp>
        <p:sp>
          <p:nvSpPr>
            <p:cNvPr id="19" name="Retail banking | Others"/>
            <p:cNvSpPr/>
            <p:nvPr/>
          </p:nvSpPr>
          <p:spPr>
            <a:xfrm>
              <a:off x="1234440" y="2194560"/>
              <a:ext cx="3291840" cy="91440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25%</a:t>
              </a:r>
            </a:p>
          </p:txBody>
        </p:sp>
        <p:sp>
          <p:nvSpPr>
            <p:cNvPr id="20" name="Retail banking header"/>
            <p:cNvSpPr txBox="1"/>
            <p:nvPr/>
          </p:nvSpPr>
          <p:spPr>
            <a:xfrm>
              <a:off x="1097280" y="1664208"/>
              <a:ext cx="3566160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en-US">
                  <a:solidFill>
                    <a:srgbClr val="1A2F27"/>
                  </a:solidFill>
                  <a:latin typeface="Arial"/>
                </a:rPr>
                <a:t>Retail banking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EUR 40bn</a:t>
              </a:r>
            </a:p>
          </p:txBody>
        </p:sp>
      </p:grpSp>
      <p:grpSp>
        <p:nvGrpSpPr>
          <p:cNvPr id="27" name="Segment Corporate banking" descr="Mekko segment Corporate banking, EUR 30bn: Player A 20%, Player B 40%, Player C 10%, Others 30%"/>
          <p:cNvGrpSpPr/>
          <p:nvPr/>
        </p:nvGrpSpPr>
        <p:grpSpPr>
          <a:xfrm>
            <a:off x="4389120" y="1664208"/>
            <a:ext cx="2743199" cy="4187952"/>
            <a:chOff x="4389120" y="1664208"/>
            <a:chExt cx="2743199" cy="4187952"/>
          </a:xfrm>
        </p:grpSpPr>
        <p:sp>
          <p:nvSpPr>
            <p:cNvPr id="22" name="Corporate banking | Player A"/>
            <p:cNvSpPr/>
            <p:nvPr/>
          </p:nvSpPr>
          <p:spPr>
            <a:xfrm>
              <a:off x="4526280" y="5120640"/>
              <a:ext cx="2468879" cy="73152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20%</a:t>
              </a:r>
            </a:p>
          </p:txBody>
        </p:sp>
        <p:sp>
          <p:nvSpPr>
            <p:cNvPr id="23" name="Corporate banking | Player B"/>
            <p:cNvSpPr/>
            <p:nvPr/>
          </p:nvSpPr>
          <p:spPr>
            <a:xfrm>
              <a:off x="4526280" y="3657600"/>
              <a:ext cx="2468879" cy="146304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40%</a:t>
              </a:r>
            </a:p>
          </p:txBody>
        </p:sp>
        <p:sp>
          <p:nvSpPr>
            <p:cNvPr id="24" name="Corporate banking | Player C"/>
            <p:cNvSpPr/>
            <p:nvPr/>
          </p:nvSpPr>
          <p:spPr>
            <a:xfrm>
              <a:off x="4526280" y="3291840"/>
              <a:ext cx="2468879" cy="36576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10%</a:t>
              </a:r>
            </a:p>
          </p:txBody>
        </p:sp>
        <p:sp>
          <p:nvSpPr>
            <p:cNvPr id="25" name="Corporate banking | Others"/>
            <p:cNvSpPr/>
            <p:nvPr/>
          </p:nvSpPr>
          <p:spPr>
            <a:xfrm>
              <a:off x="4526280" y="2194560"/>
              <a:ext cx="2468879" cy="109728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30%</a:t>
              </a:r>
            </a:p>
          </p:txBody>
        </p:sp>
        <p:sp>
          <p:nvSpPr>
            <p:cNvPr id="26" name="Corporate banking header"/>
            <p:cNvSpPr txBox="1"/>
            <p:nvPr/>
          </p:nvSpPr>
          <p:spPr>
            <a:xfrm>
              <a:off x="4389120" y="1664208"/>
              <a:ext cx="2743199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en-US">
                  <a:solidFill>
                    <a:srgbClr val="1A2F27"/>
                  </a:solidFill>
                  <a:latin typeface="Arial"/>
                </a:rPr>
                <a:t>Corporate banking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EUR 30bn</a:t>
              </a:r>
            </a:p>
          </p:txBody>
        </p:sp>
      </p:grpSp>
      <p:grpSp>
        <p:nvGrpSpPr>
          <p:cNvPr id="33" name="Segment Wealth management" descr="Mekko segment Wealth management, EUR 20bn: Player A 15%, Player B 20%, Player C 45%, Others 20%"/>
          <p:cNvGrpSpPr/>
          <p:nvPr/>
        </p:nvGrpSpPr>
        <p:grpSpPr>
          <a:xfrm>
            <a:off x="6858000" y="1664208"/>
            <a:ext cx="1920240" cy="4187952"/>
            <a:chOff x="6858000" y="1664208"/>
            <a:chExt cx="1920240" cy="4187952"/>
          </a:xfrm>
        </p:grpSpPr>
        <p:sp>
          <p:nvSpPr>
            <p:cNvPr id="28" name="Wealth management | Player A"/>
            <p:cNvSpPr/>
            <p:nvPr/>
          </p:nvSpPr>
          <p:spPr>
            <a:xfrm>
              <a:off x="6995160" y="5303520"/>
              <a:ext cx="1645920" cy="54864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15%</a:t>
              </a:r>
            </a:p>
          </p:txBody>
        </p:sp>
        <p:sp>
          <p:nvSpPr>
            <p:cNvPr id="29" name="Wealth management | Player B"/>
            <p:cNvSpPr/>
            <p:nvPr/>
          </p:nvSpPr>
          <p:spPr>
            <a:xfrm>
              <a:off x="6995160" y="4572000"/>
              <a:ext cx="1645920" cy="73152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20%</a:t>
              </a:r>
            </a:p>
          </p:txBody>
        </p:sp>
        <p:sp>
          <p:nvSpPr>
            <p:cNvPr id="30" name="Wealth management | Player C"/>
            <p:cNvSpPr/>
            <p:nvPr/>
          </p:nvSpPr>
          <p:spPr>
            <a:xfrm>
              <a:off x="6995160" y="2926080"/>
              <a:ext cx="1645920" cy="164592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45%</a:t>
              </a:r>
            </a:p>
          </p:txBody>
        </p:sp>
        <p:sp>
          <p:nvSpPr>
            <p:cNvPr id="31" name="Wealth management | Others"/>
            <p:cNvSpPr/>
            <p:nvPr/>
          </p:nvSpPr>
          <p:spPr>
            <a:xfrm>
              <a:off x="6995160" y="2194560"/>
              <a:ext cx="1645920" cy="73152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20%</a:t>
              </a:r>
            </a:p>
          </p:txBody>
        </p:sp>
        <p:sp>
          <p:nvSpPr>
            <p:cNvPr id="32" name="Wealth management header"/>
            <p:cNvSpPr txBox="1"/>
            <p:nvPr/>
          </p:nvSpPr>
          <p:spPr>
            <a:xfrm>
              <a:off x="6858000" y="1664208"/>
              <a:ext cx="1920240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en-US">
                  <a:solidFill>
                    <a:srgbClr val="1A2F27"/>
                  </a:solidFill>
                  <a:latin typeface="Arial"/>
                </a:rPr>
                <a:t>Wealth management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EUR 20bn</a:t>
              </a:r>
            </a:p>
          </p:txBody>
        </p:sp>
      </p:grpSp>
      <p:grpSp>
        <p:nvGrpSpPr>
          <p:cNvPr id="39" name="Segment Insurance" descr="Mekko segment Insurance, EUR 10bn: Player A 10%, Player B 15%, Player C 25%, Others 50%"/>
          <p:cNvGrpSpPr/>
          <p:nvPr/>
        </p:nvGrpSpPr>
        <p:grpSpPr>
          <a:xfrm>
            <a:off x="8503920" y="1664208"/>
            <a:ext cx="1097280" cy="4187952"/>
            <a:chOff x="8503920" y="1664208"/>
            <a:chExt cx="1097280" cy="4187952"/>
          </a:xfrm>
        </p:grpSpPr>
        <p:sp>
          <p:nvSpPr>
            <p:cNvPr id="34" name="Insurance | Player A"/>
            <p:cNvSpPr/>
            <p:nvPr/>
          </p:nvSpPr>
          <p:spPr>
            <a:xfrm>
              <a:off x="8641080" y="5486400"/>
              <a:ext cx="822960" cy="36576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10%</a:t>
              </a:r>
            </a:p>
          </p:txBody>
        </p:sp>
        <p:sp>
          <p:nvSpPr>
            <p:cNvPr id="35" name="Insurance | Player B"/>
            <p:cNvSpPr/>
            <p:nvPr/>
          </p:nvSpPr>
          <p:spPr>
            <a:xfrm>
              <a:off x="8641080" y="4937760"/>
              <a:ext cx="822960" cy="54864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FFFFFF"/>
                  </a:solidFill>
                  <a:latin typeface="Arial"/>
                </a:rPr>
                <a:t>15%</a:t>
              </a:r>
            </a:p>
          </p:txBody>
        </p:sp>
        <p:sp>
          <p:nvSpPr>
            <p:cNvPr id="36" name="Insurance | Player C"/>
            <p:cNvSpPr/>
            <p:nvPr/>
          </p:nvSpPr>
          <p:spPr>
            <a:xfrm>
              <a:off x="8641080" y="4023360"/>
              <a:ext cx="822960" cy="91440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25%</a:t>
              </a:r>
            </a:p>
          </p:txBody>
        </p:sp>
        <p:sp>
          <p:nvSpPr>
            <p:cNvPr id="37" name="Insurance | Others"/>
            <p:cNvSpPr/>
            <p:nvPr/>
          </p:nvSpPr>
          <p:spPr>
            <a:xfrm>
              <a:off x="8641080" y="2194560"/>
              <a:ext cx="822960" cy="182880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50%</a:t>
              </a:r>
            </a:p>
          </p:txBody>
        </p:sp>
        <p:sp>
          <p:nvSpPr>
            <p:cNvPr id="38" name="Insurance header"/>
            <p:cNvSpPr txBox="1"/>
            <p:nvPr/>
          </p:nvSpPr>
          <p:spPr>
            <a:xfrm>
              <a:off x="8503920" y="1664208"/>
              <a:ext cx="1097280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en-US">
                  <a:solidFill>
                    <a:srgbClr val="1A2F27"/>
                  </a:solidFill>
                  <a:latin typeface="Arial"/>
                </a:rPr>
                <a:t>Insurance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6B7280"/>
                  </a:solidFill>
                  <a:latin typeface="Arial"/>
                </a:rPr>
                <a:t>EUR 10bn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234440" y="592531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en-US">
                <a:solidFill>
                  <a:srgbClr val="6B7280"/>
                </a:solidFill>
                <a:latin typeface="Arial"/>
              </a:rPr>
              <a:t>Height = share within segment; width = segment size</a:t>
            </a:r>
          </a:p>
        </p:txBody>
      </p:sp>
      <p:grpSp>
        <p:nvGrpSpPr>
          <p:cNvPr id="50" name="Legend"/>
          <p:cNvGrpSpPr/>
          <p:nvPr/>
        </p:nvGrpSpPr>
        <p:grpSpPr>
          <a:xfrm>
            <a:off x="9829800" y="2148840"/>
            <a:ext cx="1828800" cy="1600199"/>
            <a:chOff x="9829800" y="2148840"/>
            <a:chExt cx="1828800" cy="1600199"/>
          </a:xfrm>
        </p:grpSpPr>
        <p:sp>
          <p:nvSpPr>
            <p:cNvPr id="41" name="TextBox 40"/>
            <p:cNvSpPr txBox="1"/>
            <p:nvPr/>
          </p:nvSpPr>
          <p:spPr>
            <a:xfrm>
              <a:off x="9829800" y="2148840"/>
              <a:ext cx="182880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en-US">
                  <a:solidFill>
                    <a:srgbClr val="1A2F27"/>
                  </a:solidFill>
                  <a:latin typeface="Arial"/>
                </a:rPr>
                <a:t>Players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9829800" y="2523744"/>
              <a:ext cx="201168" cy="201168"/>
            </a:xfrm>
            <a:prstGeom prst="rect">
              <a:avLst/>
            </a:prstGeom>
            <a:solidFill>
              <a:srgbClr val="D1D5DB"/>
            </a:solidFill>
            <a:ln w="6350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122408" y="2487168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Others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829800" y="2852927"/>
              <a:ext cx="201168" cy="201168"/>
            </a:xfrm>
            <a:prstGeom prst="rect">
              <a:avLst/>
            </a:prstGeom>
            <a:solidFill>
              <a:srgbClr val="9DBCA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122408" y="2816351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Player C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829800" y="3182111"/>
              <a:ext cx="201168" cy="201168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122408" y="3145535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Player B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9829800" y="3511295"/>
              <a:ext cx="201168" cy="201168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en-US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122408" y="3474719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Player A</a:t>
              </a:r>
            </a:p>
          </p:txBody>
        </p:sp>
      </p:grpSp>
      <p:sp>
        <p:nvSpPr>
          <p:cNvPr id="51" name="Takeaway"/>
          <p:cNvSpPr/>
          <p:nvPr/>
        </p:nvSpPr>
        <p:spPr>
          <a:xfrm>
            <a:off x="9829800" y="4069080"/>
            <a:ext cx="1813255" cy="178308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rIns="109728" bIns="9144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en-US">
                <a:solidFill>
                  <a:srgbClr val="1A2F27"/>
                </a:solidFill>
                <a:latin typeface="Arial"/>
              </a:rPr>
              <a:t>Player C holds 45% of wealth management, the highest single share in the market. Retail banking is the largest segment at 40% of market value.</a:t>
            </a:r>
          </a:p>
        </p:txBody>
      </p:sp>
      <p:sp>
        <p:nvSpPr>
          <p:cNvPr id="52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53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Data table: the numbers behind the Mekko chart and how to resize it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Shares per segment add up to 100%; widths assume a chart width of 9.0 in (22.86 cm)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4415" cy="19751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2331720"/>
                <a:gridCol w="1600200"/>
                <a:gridCol w="1783080"/>
                <a:gridCol w="1078992"/>
                <a:gridCol w="1078992"/>
                <a:gridCol w="1078992"/>
                <a:gridCol w="1078992"/>
                <a:gridCol w="1063447"/>
              </a:tblGrid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Segment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Market size (EUR bn)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Column width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Player A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Player B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Player C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Others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FFFFFF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Retail banking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3.60 in / 9.14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35%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Corporate banking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2.70 in / 6.86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40%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30%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Wealth management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1.80 in / 4.57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45%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Insurance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0.90 in / 2.29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25%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50%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en-US">
                          <a:solidFill>
                            <a:srgbClr val="1A2F2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Total market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9.00 in / 22.86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24%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27.5%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20.5%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28%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en-US">
                          <a:solidFill>
                            <a:srgbClr val="1A2F2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</a:tr>
            </a:tbl>
          </a:graphicData>
        </a:graphic>
      </p:graphicFrame>
      <p:grpSp>
        <p:nvGrpSpPr>
          <p:cNvPr id="8" name="Step 1"/>
          <p:cNvGrpSpPr/>
          <p:nvPr/>
        </p:nvGrpSpPr>
        <p:grpSpPr>
          <a:xfrm>
            <a:off x="548640" y="4032504"/>
            <a:ext cx="5364327" cy="685800"/>
            <a:chOff x="548640" y="4032504"/>
            <a:chExt cx="5364327" cy="685800"/>
          </a:xfrm>
        </p:grpSpPr>
        <p:sp>
          <p:nvSpPr>
            <p:cNvPr id="6" name="Oval 5"/>
            <p:cNvSpPr/>
            <p:nvPr/>
          </p:nvSpPr>
          <p:spPr>
            <a:xfrm>
              <a:off x="548640" y="4050791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4032504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Update market sizes and shares in the table first. Shares in each row must add up to 100%.</a:t>
              </a:r>
            </a:p>
          </p:txBody>
        </p:sp>
      </p:grpSp>
      <p:grpSp>
        <p:nvGrpSpPr>
          <p:cNvPr id="11" name="Step 2"/>
          <p:cNvGrpSpPr/>
          <p:nvPr/>
        </p:nvGrpSpPr>
        <p:grpSpPr>
          <a:xfrm>
            <a:off x="548640" y="4745736"/>
            <a:ext cx="5364327" cy="685800"/>
            <a:chOff x="548640" y="4745736"/>
            <a:chExt cx="5364327" cy="685800"/>
          </a:xfrm>
        </p:grpSpPr>
        <p:sp>
          <p:nvSpPr>
            <p:cNvPr id="9" name="Oval 8"/>
            <p:cNvSpPr/>
            <p:nvPr/>
          </p:nvSpPr>
          <p:spPr>
            <a:xfrm>
              <a:off x="548640" y="4764024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05840" y="4745736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Column width = segment size / total market × 9.0 in. Example: 40 / 100 × 9.0 in = 3.6 in.</a:t>
              </a:r>
            </a:p>
          </p:txBody>
        </p:sp>
      </p:grpSp>
      <p:grpSp>
        <p:nvGrpSpPr>
          <p:cNvPr id="14" name="Step 3"/>
          <p:cNvGrpSpPr/>
          <p:nvPr/>
        </p:nvGrpSpPr>
        <p:grpSpPr>
          <a:xfrm>
            <a:off x="548640" y="5458968"/>
            <a:ext cx="5364327" cy="685800"/>
            <a:chOff x="548640" y="5458968"/>
            <a:chExt cx="5364327" cy="685800"/>
          </a:xfrm>
        </p:grpSpPr>
        <p:sp>
          <p:nvSpPr>
            <p:cNvPr id="12" name="Oval 11"/>
            <p:cNvSpPr/>
            <p:nvPr/>
          </p:nvSpPr>
          <p:spPr>
            <a:xfrm>
              <a:off x="548640" y="5477256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05840" y="5458968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Block height = share × 4.0 in (chart height). Example: 35% × 4.0 in = 1.4 in.</a:t>
              </a:r>
            </a:p>
          </p:txBody>
        </p:sp>
      </p:grpSp>
      <p:grpSp>
        <p:nvGrpSpPr>
          <p:cNvPr id="17" name="Step 4"/>
          <p:cNvGrpSpPr/>
          <p:nvPr/>
        </p:nvGrpSpPr>
        <p:grpSpPr>
          <a:xfrm>
            <a:off x="6278727" y="4032504"/>
            <a:ext cx="5364327" cy="685800"/>
            <a:chOff x="6278727" y="4032504"/>
            <a:chExt cx="5364327" cy="685800"/>
          </a:xfrm>
        </p:grpSpPr>
        <p:sp>
          <p:nvSpPr>
            <p:cNvPr id="15" name="Oval 14"/>
            <p:cNvSpPr/>
            <p:nvPr/>
          </p:nvSpPr>
          <p:spPr>
            <a:xfrm>
              <a:off x="6278727" y="4050791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35927" y="4032504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Double-click into a segment group, select one block and type its height and width under Shape Format &gt; Size.</a:t>
              </a:r>
            </a:p>
          </p:txBody>
        </p:sp>
      </p:grpSp>
      <p:grpSp>
        <p:nvGrpSpPr>
          <p:cNvPr id="20" name="Step 5"/>
          <p:cNvGrpSpPr/>
          <p:nvPr/>
        </p:nvGrpSpPr>
        <p:grpSpPr>
          <a:xfrm>
            <a:off x="6278727" y="4745736"/>
            <a:ext cx="5364327" cy="685800"/>
            <a:chOff x="6278727" y="4745736"/>
            <a:chExt cx="5364327" cy="685800"/>
          </a:xfrm>
        </p:grpSpPr>
        <p:sp>
          <p:nvSpPr>
            <p:cNvPr id="18" name="Oval 17"/>
            <p:cNvSpPr/>
            <p:nvPr/>
          </p:nvSpPr>
          <p:spPr>
            <a:xfrm>
              <a:off x="6278727" y="4764024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35927" y="4745736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Stack blocks without gaps from the bottom edge (6.4 in). Each column starts where the previous one ends; the first starts at 1.35 in.</a:t>
              </a:r>
            </a:p>
          </p:txBody>
        </p:sp>
      </p:grpSp>
      <p:grpSp>
        <p:nvGrpSpPr>
          <p:cNvPr id="23" name="Step 6"/>
          <p:cNvGrpSpPr/>
          <p:nvPr/>
        </p:nvGrpSpPr>
        <p:grpSpPr>
          <a:xfrm>
            <a:off x="6278727" y="5458968"/>
            <a:ext cx="5364327" cy="685800"/>
            <a:chOff x="6278727" y="5458968"/>
            <a:chExt cx="5364327" cy="685800"/>
          </a:xfrm>
        </p:grpSpPr>
        <p:sp>
          <p:nvSpPr>
            <p:cNvPr id="21" name="Oval 20"/>
            <p:cNvSpPr/>
            <p:nvPr/>
          </p:nvSpPr>
          <p:spPr>
            <a:xfrm>
              <a:off x="6278727" y="5477256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en-US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5927" y="5458968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en-US">
                  <a:solidFill>
                    <a:srgbClr val="1A2F27"/>
                  </a:solidFill>
                  <a:latin typeface="Arial"/>
                </a:rPr>
                <a:t>Update the labels in the blocks and the segment headers, then regroup the segment (Ctrl+G).</a:t>
              </a:r>
            </a:p>
          </p:txBody>
        </p:sp>
      </p:grpSp>
      <p:sp>
        <p:nvSpPr>
          <p:cNvPr id="24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5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en-US">
                <a:solidFill>
                  <a:srgbClr val="1A2F27"/>
                </a:solidFill>
                <a:latin typeface="Arial"/>
              </a:rPr>
              <a:t>How to use this template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en-US">
                <a:solidFill>
                  <a:srgbClr val="6B7280"/>
                </a:solidFill>
                <a:latin typeface="Arial"/>
              </a:rPr>
              <a:t>Edit your own data in a few steps; every element is native PowerPoint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Start on the data table slide: enter your segment sizes and shares and read off the new column widths.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Resize each block via Shape Format &gt; Size; keep the chart 9.0 in wide and 4.0 in high.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Each segment is a group. Click once to select the segment, click again to select a single block.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To add a segment, copy a whole group (Ctrl+C, Ctrl+V) and narrow all columns so the total width stays 9.0 in.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Recolor a player in all segments at once: select its blocks in the Selection Pane and change Shape Fill.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en-US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en-US">
                  <a:solidFill>
                    <a:srgbClr val="1A2F27"/>
                  </a:solidFill>
                  <a:latin typeface="Arial"/>
                </a:rPr>
                <a:t>Rewrite the action title and the takeaway box so they state your conclusion.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Template by offgen.ai | Illustrative data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en-US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Mekko chart template (market map)</dc:title>
  <dc:subject>Editable Marimekko market map built from native, exactly positioned PowerPoint shapes</dc:subject>
  <dc:creator>offgen.ai</dc:creator>
  <cp:keywords>Mekko chart, Marimekko, market map, PowerPoint template</cp:keywords>
  <dc:description>Template by offgen.ai | Illustrative data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Template</cp:category>
  <dc:language>en-US</dc:language>
</cp:coreProperties>
</file>