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 Harvey Balls sind gruppierte native Formen (Kreisumriss plus Kreissegment). Weitere Zustände finden Sie auf der Bibliotheksfolie.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Option A schneidet insgesamt am besten ab, Option C führt bei der Datenhaltung in der EU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Bewertung von drei Optionen anhand von fünf Kriterien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1" lang="de-DE">
                <a:solidFill>
                  <a:srgbClr val="6B7280"/>
                </a:solidFill>
                <a:latin typeface="Arial"/>
              </a:rPr>
              <a:t>Kriterium</a:t>
            </a:r>
          </a:p>
        </p:txBody>
      </p:sp>
      <p:sp>
        <p:nvSpPr>
          <p:cNvPr id="6" name="Header Option A"/>
          <p:cNvSpPr txBox="1"/>
          <p:nvPr/>
        </p:nvSpPr>
        <p:spPr>
          <a:xfrm>
            <a:off x="4572000" y="1783080"/>
            <a:ext cx="235701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Option A</a:t>
            </a:r>
          </a:p>
        </p:txBody>
      </p:sp>
      <p:sp>
        <p:nvSpPr>
          <p:cNvPr id="7" name="Header Option B"/>
          <p:cNvSpPr txBox="1"/>
          <p:nvPr/>
        </p:nvSpPr>
        <p:spPr>
          <a:xfrm>
            <a:off x="6929018" y="1783080"/>
            <a:ext cx="235701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Option B</a:t>
            </a:r>
          </a:p>
        </p:txBody>
      </p:sp>
      <p:sp>
        <p:nvSpPr>
          <p:cNvPr id="8" name="Header Option C"/>
          <p:cNvSpPr txBox="1"/>
          <p:nvPr/>
        </p:nvSpPr>
        <p:spPr>
          <a:xfrm>
            <a:off x="9286036" y="1783080"/>
            <a:ext cx="235701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Option C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" y="2240280"/>
            <a:ext cx="11094415" cy="0"/>
          </a:xfrm>
          <a:prstGeom prst="line">
            <a:avLst/>
          </a:prstGeom>
          <a:ln w="19050">
            <a:solidFill>
              <a:srgbClr val="1A2F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riterion 1"/>
          <p:cNvSpPr txBox="1"/>
          <p:nvPr/>
        </p:nvSpPr>
        <p:spPr>
          <a:xfrm>
            <a:off x="548640" y="2240280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de-DE">
                <a:solidFill>
                  <a:srgbClr val="1A2F27"/>
                </a:solidFill>
                <a:latin typeface="Arial"/>
              </a:rPr>
              <a:t>Markenkonformität</a:t>
            </a:r>
          </a:p>
        </p:txBody>
      </p:sp>
      <p:grpSp>
        <p:nvGrpSpPr>
          <p:cNvPr id="13" name="Option A | Markenkonformität | 100%" descr="Harvey Ball: 100 von 100"/>
          <p:cNvGrpSpPr/>
          <p:nvPr/>
        </p:nvGrpSpPr>
        <p:grpSpPr>
          <a:xfrm>
            <a:off x="5576773" y="2350008"/>
            <a:ext cx="347472" cy="347472"/>
            <a:chOff x="5576773" y="2350008"/>
            <a:chExt cx="347472" cy="347472"/>
          </a:xfrm>
        </p:grpSpPr>
        <p:sp>
          <p:nvSpPr>
            <p:cNvPr id="11" name="Outline" descr="Harvey Ball: 100 von 100"/>
            <p:cNvSpPr/>
            <p:nvPr/>
          </p:nvSpPr>
          <p:spPr>
            <a:xfrm>
              <a:off x="5576773" y="2350008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2" name="Fill" descr="Harvey Ball: 100 von 100"/>
            <p:cNvSpPr/>
            <p:nvPr/>
          </p:nvSpPr>
          <p:spPr>
            <a:xfrm>
              <a:off x="5576773" y="2350008"/>
              <a:ext cx="347472" cy="347472"/>
            </a:xfrm>
            <a:prstGeom prst="ellipse">
              <a:avLst/>
            </a:prstGeom>
            <a:solidFill>
              <a:srgbClr val="1A2F27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16" name="Option B | Markenkonformität | 50%" descr="Harvey Ball: 50 von 100"/>
          <p:cNvGrpSpPr/>
          <p:nvPr/>
        </p:nvGrpSpPr>
        <p:grpSpPr>
          <a:xfrm>
            <a:off x="7933791" y="2350008"/>
            <a:ext cx="347472" cy="347472"/>
            <a:chOff x="7933791" y="2350008"/>
            <a:chExt cx="347472" cy="347472"/>
          </a:xfrm>
        </p:grpSpPr>
        <p:sp>
          <p:nvSpPr>
            <p:cNvPr id="14" name="Outline" descr="Harvey Ball: 50 von 100"/>
            <p:cNvSpPr/>
            <p:nvPr/>
          </p:nvSpPr>
          <p:spPr>
            <a:xfrm>
              <a:off x="7933791" y="2350008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5" name="Fill" descr="Harvey Ball: 50 von 100"/>
            <p:cNvSpPr/>
            <p:nvPr/>
          </p:nvSpPr>
          <p:spPr>
            <a:xfrm>
              <a:off x="7933791" y="2350008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19" name="Option C | Markenkonformität | 75%" descr="Harvey Ball: 75 von 100"/>
          <p:cNvGrpSpPr/>
          <p:nvPr/>
        </p:nvGrpSpPr>
        <p:grpSpPr>
          <a:xfrm>
            <a:off x="10290810" y="2350008"/>
            <a:ext cx="347472" cy="347472"/>
            <a:chOff x="10290810" y="2350008"/>
            <a:chExt cx="347472" cy="347472"/>
          </a:xfrm>
        </p:grpSpPr>
        <p:sp>
          <p:nvSpPr>
            <p:cNvPr id="17" name="Outline" descr="Harvey Ball: 75 von 100"/>
            <p:cNvSpPr/>
            <p:nvPr/>
          </p:nvSpPr>
          <p:spPr>
            <a:xfrm>
              <a:off x="10290810" y="2350008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8" name="Fill" descr="Harvey Ball: 75 von 100"/>
            <p:cNvSpPr/>
            <p:nvPr/>
          </p:nvSpPr>
          <p:spPr>
            <a:xfrm>
              <a:off x="10290810" y="2350008"/>
              <a:ext cx="347472" cy="347472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20" name="Connector 19"/>
          <p:cNvCxnSpPr/>
          <p:nvPr/>
        </p:nvCxnSpPr>
        <p:spPr>
          <a:xfrm>
            <a:off x="548640" y="2807208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riterion 2"/>
          <p:cNvSpPr txBox="1"/>
          <p:nvPr/>
        </p:nvSpPr>
        <p:spPr>
          <a:xfrm>
            <a:off x="548640" y="2807208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de-DE">
                <a:solidFill>
                  <a:srgbClr val="1A2F27"/>
                </a:solidFill>
                <a:latin typeface="Arial"/>
              </a:rPr>
              <a:t>Native PowerPoint-Ausgabe</a:t>
            </a:r>
          </a:p>
        </p:txBody>
      </p:sp>
      <p:grpSp>
        <p:nvGrpSpPr>
          <p:cNvPr id="24" name="Option A | Native PowerPoint-Ausgabe | 75%" descr="Harvey Ball: 75 von 100"/>
          <p:cNvGrpSpPr/>
          <p:nvPr/>
        </p:nvGrpSpPr>
        <p:grpSpPr>
          <a:xfrm>
            <a:off x="5576773" y="2916936"/>
            <a:ext cx="347472" cy="347472"/>
            <a:chOff x="5576773" y="2916936"/>
            <a:chExt cx="347472" cy="347472"/>
          </a:xfrm>
        </p:grpSpPr>
        <p:sp>
          <p:nvSpPr>
            <p:cNvPr id="22" name="Outline" descr="Harvey Ball: 75 von 100"/>
            <p:cNvSpPr/>
            <p:nvPr/>
          </p:nvSpPr>
          <p:spPr>
            <a:xfrm>
              <a:off x="5576773" y="2916936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" name="Fill" descr="Harvey Ball: 75 von 100"/>
            <p:cNvSpPr/>
            <p:nvPr/>
          </p:nvSpPr>
          <p:spPr>
            <a:xfrm>
              <a:off x="5576773" y="2916936"/>
              <a:ext cx="347472" cy="347472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27" name="Option B | Native PowerPoint-Ausgabe | 100%" descr="Harvey Ball: 100 von 100"/>
          <p:cNvGrpSpPr/>
          <p:nvPr/>
        </p:nvGrpSpPr>
        <p:grpSpPr>
          <a:xfrm>
            <a:off x="7933791" y="2916936"/>
            <a:ext cx="347472" cy="347472"/>
            <a:chOff x="7933791" y="2916936"/>
            <a:chExt cx="347472" cy="347472"/>
          </a:xfrm>
        </p:grpSpPr>
        <p:sp>
          <p:nvSpPr>
            <p:cNvPr id="25" name="Outline" descr="Harvey Ball: 100 von 100"/>
            <p:cNvSpPr/>
            <p:nvPr/>
          </p:nvSpPr>
          <p:spPr>
            <a:xfrm>
              <a:off x="7933791" y="2916936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Fill" descr="Harvey Ball: 100 von 100"/>
            <p:cNvSpPr/>
            <p:nvPr/>
          </p:nvSpPr>
          <p:spPr>
            <a:xfrm>
              <a:off x="7933791" y="2916936"/>
              <a:ext cx="347472" cy="347472"/>
            </a:xfrm>
            <a:prstGeom prst="ellipse">
              <a:avLst/>
            </a:prstGeom>
            <a:solidFill>
              <a:srgbClr val="1A2F27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30" name="Option C | Native PowerPoint-Ausgabe | 50%" descr="Harvey Ball: 50 von 100"/>
          <p:cNvGrpSpPr/>
          <p:nvPr/>
        </p:nvGrpSpPr>
        <p:grpSpPr>
          <a:xfrm>
            <a:off x="10290810" y="2916936"/>
            <a:ext cx="347472" cy="347472"/>
            <a:chOff x="10290810" y="2916936"/>
            <a:chExt cx="347472" cy="347472"/>
          </a:xfrm>
        </p:grpSpPr>
        <p:sp>
          <p:nvSpPr>
            <p:cNvPr id="28" name="Outline" descr="Harvey Ball: 50 von 100"/>
            <p:cNvSpPr/>
            <p:nvPr/>
          </p:nvSpPr>
          <p:spPr>
            <a:xfrm>
              <a:off x="10290810" y="2916936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9" name="Fill" descr="Harvey Ball: 50 von 100"/>
            <p:cNvSpPr/>
            <p:nvPr/>
          </p:nvSpPr>
          <p:spPr>
            <a:xfrm>
              <a:off x="10290810" y="2916936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31" name="Connector 30"/>
          <p:cNvCxnSpPr/>
          <p:nvPr/>
        </p:nvCxnSpPr>
        <p:spPr>
          <a:xfrm>
            <a:off x="548640" y="3374136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riterion 3"/>
          <p:cNvSpPr txBox="1"/>
          <p:nvPr/>
        </p:nvSpPr>
        <p:spPr>
          <a:xfrm>
            <a:off x="548640" y="3374136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de-DE">
                <a:solidFill>
                  <a:srgbClr val="1A2F27"/>
                </a:solidFill>
                <a:latin typeface="Arial"/>
              </a:rPr>
              <a:t>Datenhaltung in der EU</a:t>
            </a:r>
          </a:p>
        </p:txBody>
      </p:sp>
      <p:grpSp>
        <p:nvGrpSpPr>
          <p:cNvPr id="35" name="Option A | Datenhaltung in der EU | 50%" descr="Harvey Ball: 50 von 100"/>
          <p:cNvGrpSpPr/>
          <p:nvPr/>
        </p:nvGrpSpPr>
        <p:grpSpPr>
          <a:xfrm>
            <a:off x="5576773" y="3483864"/>
            <a:ext cx="347472" cy="347472"/>
            <a:chOff x="5576773" y="3483864"/>
            <a:chExt cx="347472" cy="347472"/>
          </a:xfrm>
        </p:grpSpPr>
        <p:sp>
          <p:nvSpPr>
            <p:cNvPr id="33" name="Outline" descr="Harvey Ball: 50 von 100"/>
            <p:cNvSpPr/>
            <p:nvPr/>
          </p:nvSpPr>
          <p:spPr>
            <a:xfrm>
              <a:off x="5576773" y="3483864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4" name="Fill" descr="Harvey Ball: 50 von 100"/>
            <p:cNvSpPr/>
            <p:nvPr/>
          </p:nvSpPr>
          <p:spPr>
            <a:xfrm>
              <a:off x="5576773" y="3483864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38" name="Option B | Datenhaltung in der EU | 25%" descr="Harvey Ball: 25 von 100"/>
          <p:cNvGrpSpPr/>
          <p:nvPr/>
        </p:nvGrpSpPr>
        <p:grpSpPr>
          <a:xfrm>
            <a:off x="7933791" y="3483864"/>
            <a:ext cx="347472" cy="347472"/>
            <a:chOff x="7933791" y="3483864"/>
            <a:chExt cx="347472" cy="347472"/>
          </a:xfrm>
        </p:grpSpPr>
        <p:sp>
          <p:nvSpPr>
            <p:cNvPr id="36" name="Outline" descr="Harvey Ball: 25 von 100"/>
            <p:cNvSpPr/>
            <p:nvPr/>
          </p:nvSpPr>
          <p:spPr>
            <a:xfrm>
              <a:off x="7933791" y="3483864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7" name="Fill" descr="Harvey Ball: 25 von 100"/>
            <p:cNvSpPr/>
            <p:nvPr/>
          </p:nvSpPr>
          <p:spPr>
            <a:xfrm>
              <a:off x="7933791" y="3483864"/>
              <a:ext cx="347472" cy="347472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41" name="Option C | Datenhaltung in der EU | 100%" descr="Harvey Ball: 100 von 100"/>
          <p:cNvGrpSpPr/>
          <p:nvPr/>
        </p:nvGrpSpPr>
        <p:grpSpPr>
          <a:xfrm>
            <a:off x="10290810" y="3483864"/>
            <a:ext cx="347472" cy="347472"/>
            <a:chOff x="10290810" y="3483864"/>
            <a:chExt cx="347472" cy="347472"/>
          </a:xfrm>
        </p:grpSpPr>
        <p:sp>
          <p:nvSpPr>
            <p:cNvPr id="39" name="Outline" descr="Harvey Ball: 100 von 100"/>
            <p:cNvSpPr/>
            <p:nvPr/>
          </p:nvSpPr>
          <p:spPr>
            <a:xfrm>
              <a:off x="10290810" y="3483864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0" name="Fill" descr="Harvey Ball: 100 von 100"/>
            <p:cNvSpPr/>
            <p:nvPr/>
          </p:nvSpPr>
          <p:spPr>
            <a:xfrm>
              <a:off x="10290810" y="3483864"/>
              <a:ext cx="347472" cy="347472"/>
            </a:xfrm>
            <a:prstGeom prst="ellipse">
              <a:avLst/>
            </a:prstGeom>
            <a:solidFill>
              <a:srgbClr val="1A2F27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42" name="Connector 41"/>
          <p:cNvCxnSpPr/>
          <p:nvPr/>
        </p:nvCxnSpPr>
        <p:spPr>
          <a:xfrm>
            <a:off x="548640" y="3941064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riterion 4"/>
          <p:cNvSpPr txBox="1"/>
          <p:nvPr/>
        </p:nvSpPr>
        <p:spPr>
          <a:xfrm>
            <a:off x="548640" y="3941064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de-DE">
                <a:solidFill>
                  <a:srgbClr val="1A2F27"/>
                </a:solidFill>
                <a:latin typeface="Arial"/>
              </a:rPr>
              <a:t>Diagrammunterstützung</a:t>
            </a:r>
          </a:p>
        </p:txBody>
      </p:sp>
      <p:grpSp>
        <p:nvGrpSpPr>
          <p:cNvPr id="46" name="Option A | Diagrammunterstützung | 25%" descr="Harvey Ball: 25 von 100"/>
          <p:cNvGrpSpPr/>
          <p:nvPr/>
        </p:nvGrpSpPr>
        <p:grpSpPr>
          <a:xfrm>
            <a:off x="5576773" y="4050791"/>
            <a:ext cx="347472" cy="347472"/>
            <a:chOff x="5576773" y="4050791"/>
            <a:chExt cx="347472" cy="347472"/>
          </a:xfrm>
        </p:grpSpPr>
        <p:sp>
          <p:nvSpPr>
            <p:cNvPr id="44" name="Outline" descr="Harvey Ball: 25 von 100"/>
            <p:cNvSpPr/>
            <p:nvPr/>
          </p:nvSpPr>
          <p:spPr>
            <a:xfrm>
              <a:off x="5576773" y="4050791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5" name="Fill" descr="Harvey Ball: 25 von 100"/>
            <p:cNvSpPr/>
            <p:nvPr/>
          </p:nvSpPr>
          <p:spPr>
            <a:xfrm>
              <a:off x="5576773" y="4050791"/>
              <a:ext cx="347472" cy="347472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49" name="Option B | Diagrammunterstützung | 75%" descr="Harvey Ball: 75 von 100"/>
          <p:cNvGrpSpPr/>
          <p:nvPr/>
        </p:nvGrpSpPr>
        <p:grpSpPr>
          <a:xfrm>
            <a:off x="7933791" y="4050791"/>
            <a:ext cx="347472" cy="347472"/>
            <a:chOff x="7933791" y="4050791"/>
            <a:chExt cx="347472" cy="347472"/>
          </a:xfrm>
        </p:grpSpPr>
        <p:sp>
          <p:nvSpPr>
            <p:cNvPr id="47" name="Outline" descr="Harvey Ball: 75 von 100"/>
            <p:cNvSpPr/>
            <p:nvPr/>
          </p:nvSpPr>
          <p:spPr>
            <a:xfrm>
              <a:off x="7933791" y="4050791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8" name="Fill" descr="Harvey Ball: 75 von 100"/>
            <p:cNvSpPr/>
            <p:nvPr/>
          </p:nvSpPr>
          <p:spPr>
            <a:xfrm>
              <a:off x="7933791" y="4050791"/>
              <a:ext cx="347472" cy="347472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52" name="Option C | Diagrammunterstützung | 50%" descr="Harvey Ball: 50 von 100"/>
          <p:cNvGrpSpPr/>
          <p:nvPr/>
        </p:nvGrpSpPr>
        <p:grpSpPr>
          <a:xfrm>
            <a:off x="10290810" y="4050791"/>
            <a:ext cx="347472" cy="347472"/>
            <a:chOff x="10290810" y="4050791"/>
            <a:chExt cx="347472" cy="347472"/>
          </a:xfrm>
        </p:grpSpPr>
        <p:sp>
          <p:nvSpPr>
            <p:cNvPr id="50" name="Outline" descr="Harvey Ball: 50 von 100"/>
            <p:cNvSpPr/>
            <p:nvPr/>
          </p:nvSpPr>
          <p:spPr>
            <a:xfrm>
              <a:off x="10290810" y="4050791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1" name="Fill" descr="Harvey Ball: 50 von 100"/>
            <p:cNvSpPr/>
            <p:nvPr/>
          </p:nvSpPr>
          <p:spPr>
            <a:xfrm>
              <a:off x="10290810" y="4050791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53" name="Connector 52"/>
          <p:cNvCxnSpPr/>
          <p:nvPr/>
        </p:nvCxnSpPr>
        <p:spPr>
          <a:xfrm>
            <a:off x="548640" y="4507992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riterion 5"/>
          <p:cNvSpPr txBox="1"/>
          <p:nvPr/>
        </p:nvSpPr>
        <p:spPr>
          <a:xfrm>
            <a:off x="548640" y="4507992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de-DE">
                <a:solidFill>
                  <a:srgbClr val="1A2F27"/>
                </a:solidFill>
                <a:latin typeface="Arial"/>
              </a:rPr>
              <a:t>Preistransparenz</a:t>
            </a:r>
          </a:p>
        </p:txBody>
      </p:sp>
      <p:grpSp>
        <p:nvGrpSpPr>
          <p:cNvPr id="57" name="Option A | Preistransparenz | 75%" descr="Harvey Ball: 75 von 100"/>
          <p:cNvGrpSpPr/>
          <p:nvPr/>
        </p:nvGrpSpPr>
        <p:grpSpPr>
          <a:xfrm>
            <a:off x="5576773" y="4617720"/>
            <a:ext cx="347472" cy="347472"/>
            <a:chOff x="5576773" y="4617720"/>
            <a:chExt cx="347472" cy="347472"/>
          </a:xfrm>
        </p:grpSpPr>
        <p:sp>
          <p:nvSpPr>
            <p:cNvPr id="55" name="Outline" descr="Harvey Ball: 75 von 100"/>
            <p:cNvSpPr/>
            <p:nvPr/>
          </p:nvSpPr>
          <p:spPr>
            <a:xfrm>
              <a:off x="5576773" y="4617720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6" name="Fill" descr="Harvey Ball: 75 von 100"/>
            <p:cNvSpPr/>
            <p:nvPr/>
          </p:nvSpPr>
          <p:spPr>
            <a:xfrm>
              <a:off x="5576773" y="4617720"/>
              <a:ext cx="347472" cy="347472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60" name="Option B | Preistransparenz | 50%" descr="Harvey Ball: 50 von 100"/>
          <p:cNvGrpSpPr/>
          <p:nvPr/>
        </p:nvGrpSpPr>
        <p:grpSpPr>
          <a:xfrm>
            <a:off x="7933791" y="4617720"/>
            <a:ext cx="347472" cy="347472"/>
            <a:chOff x="7933791" y="4617720"/>
            <a:chExt cx="347472" cy="347472"/>
          </a:xfrm>
        </p:grpSpPr>
        <p:sp>
          <p:nvSpPr>
            <p:cNvPr id="58" name="Outline" descr="Harvey Ball: 50 von 100"/>
            <p:cNvSpPr/>
            <p:nvPr/>
          </p:nvSpPr>
          <p:spPr>
            <a:xfrm>
              <a:off x="7933791" y="4617720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9" name="Fill" descr="Harvey Ball: 50 von 100"/>
            <p:cNvSpPr/>
            <p:nvPr/>
          </p:nvSpPr>
          <p:spPr>
            <a:xfrm>
              <a:off x="7933791" y="4617720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62" name="Option C | Preistransparenz | 0%" descr="Harvey Ball: 0 von 100"/>
          <p:cNvGrpSpPr/>
          <p:nvPr/>
        </p:nvGrpSpPr>
        <p:grpSpPr>
          <a:xfrm>
            <a:off x="10290810" y="4617720"/>
            <a:ext cx="347472" cy="347472"/>
            <a:chOff x="10290810" y="4617720"/>
            <a:chExt cx="347472" cy="347472"/>
          </a:xfrm>
        </p:grpSpPr>
        <p:sp>
          <p:nvSpPr>
            <p:cNvPr id="61" name="Outline" descr="Harvey Ball: 0 von 100"/>
            <p:cNvSpPr/>
            <p:nvPr/>
          </p:nvSpPr>
          <p:spPr>
            <a:xfrm>
              <a:off x="10290810" y="4617720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63" name="Connector 62"/>
          <p:cNvCxnSpPr/>
          <p:nvPr/>
        </p:nvCxnSpPr>
        <p:spPr>
          <a:xfrm>
            <a:off x="548640" y="50749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548640" y="5074920"/>
            <a:ext cx="11094415" cy="0"/>
          </a:xfrm>
          <a:prstGeom prst="line">
            <a:avLst/>
          </a:prstGeom>
          <a:ln w="12700">
            <a:solidFill>
              <a:srgbClr val="1A2F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548640" y="5074920"/>
            <a:ext cx="4023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Durchschnitt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2000" y="5074920"/>
            <a:ext cx="235701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65 %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929018" y="5074920"/>
            <a:ext cx="235701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60 %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286036" y="5074920"/>
            <a:ext cx="235701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de-DE">
                <a:solidFill>
                  <a:srgbClr val="1A2F27"/>
                </a:solidFill>
                <a:latin typeface="Arial"/>
              </a:rPr>
              <a:t>55 %</a:t>
            </a:r>
          </a:p>
        </p:txBody>
      </p:sp>
      <p:cxnSp>
        <p:nvCxnSpPr>
          <p:cNvPr id="69" name="Connector 68"/>
          <p:cNvCxnSpPr/>
          <p:nvPr/>
        </p:nvCxnSpPr>
        <p:spPr>
          <a:xfrm>
            <a:off x="548640" y="5513832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48640" y="5769864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1" lang="de-DE">
                <a:solidFill>
                  <a:srgbClr val="6B7280"/>
                </a:solidFill>
                <a:latin typeface="Arial"/>
              </a:rPr>
              <a:t>Legende:</a:t>
            </a:r>
          </a:p>
        </p:txBody>
      </p:sp>
      <p:grpSp>
        <p:nvGrpSpPr>
          <p:cNvPr id="72" name="Legend 0%" descr="Harvey Ball: 0 von 100"/>
          <p:cNvGrpSpPr/>
          <p:nvPr/>
        </p:nvGrpSpPr>
        <p:grpSpPr>
          <a:xfrm>
            <a:off x="1472184" y="5806440"/>
            <a:ext cx="201168" cy="201168"/>
            <a:chOff x="1472184" y="5806440"/>
            <a:chExt cx="201168" cy="201168"/>
          </a:xfrm>
        </p:grpSpPr>
        <p:sp>
          <p:nvSpPr>
            <p:cNvPr id="71" name="Outline" descr="Harvey Ball: 0 von 100"/>
            <p:cNvSpPr/>
            <p:nvPr/>
          </p:nvSpPr>
          <p:spPr>
            <a:xfrm>
              <a:off x="1472184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7556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de-DE">
                <a:solidFill>
                  <a:srgbClr val="6B7280"/>
                </a:solidFill>
                <a:latin typeface="Arial"/>
              </a:rPr>
              <a:t>Nicht erfüllt</a:t>
            </a:r>
          </a:p>
        </p:txBody>
      </p:sp>
      <p:grpSp>
        <p:nvGrpSpPr>
          <p:cNvPr id="76" name="Legend 25%" descr="Harvey Ball: 25 von 100"/>
          <p:cNvGrpSpPr/>
          <p:nvPr/>
        </p:nvGrpSpPr>
        <p:grpSpPr>
          <a:xfrm>
            <a:off x="3529584" y="5806440"/>
            <a:ext cx="201168" cy="201168"/>
            <a:chOff x="3529584" y="5806440"/>
            <a:chExt cx="201168" cy="201168"/>
          </a:xfrm>
        </p:grpSpPr>
        <p:sp>
          <p:nvSpPr>
            <p:cNvPr id="74" name="Outline" descr="Harvey Ball: 25 von 100"/>
            <p:cNvSpPr/>
            <p:nvPr/>
          </p:nvSpPr>
          <p:spPr>
            <a:xfrm>
              <a:off x="3529584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5" name="Fill" descr="Harvey Ball: 25 von 100"/>
            <p:cNvSpPr/>
            <p:nvPr/>
          </p:nvSpPr>
          <p:spPr>
            <a:xfrm>
              <a:off x="3529584" y="5806440"/>
              <a:ext cx="201168" cy="201168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38130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de-DE">
                <a:solidFill>
                  <a:srgbClr val="6B7280"/>
                </a:solidFill>
                <a:latin typeface="Arial"/>
              </a:rPr>
              <a:t>Ansatzweise erfüllt</a:t>
            </a:r>
          </a:p>
        </p:txBody>
      </p:sp>
      <p:grpSp>
        <p:nvGrpSpPr>
          <p:cNvPr id="80" name="Legend 50%" descr="Harvey Ball: 50 von 100"/>
          <p:cNvGrpSpPr/>
          <p:nvPr/>
        </p:nvGrpSpPr>
        <p:grpSpPr>
          <a:xfrm>
            <a:off x="5586983" y="5806440"/>
            <a:ext cx="201168" cy="201168"/>
            <a:chOff x="5586983" y="5806440"/>
            <a:chExt cx="201168" cy="201168"/>
          </a:xfrm>
        </p:grpSpPr>
        <p:sp>
          <p:nvSpPr>
            <p:cNvPr id="78" name="Outline" descr="Harvey Ball: 50 von 100"/>
            <p:cNvSpPr/>
            <p:nvPr/>
          </p:nvSpPr>
          <p:spPr>
            <a:xfrm>
              <a:off x="5586983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9" name="Fill" descr="Harvey Ball: 50 von 100"/>
            <p:cNvSpPr/>
            <p:nvPr/>
          </p:nvSpPr>
          <p:spPr>
            <a:xfrm>
              <a:off x="5586983" y="5806440"/>
              <a:ext cx="201168" cy="201168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58704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de-DE">
                <a:solidFill>
                  <a:srgbClr val="6B7280"/>
                </a:solidFill>
                <a:latin typeface="Arial"/>
              </a:rPr>
              <a:t>Teilweise erfüllt</a:t>
            </a:r>
          </a:p>
        </p:txBody>
      </p:sp>
      <p:grpSp>
        <p:nvGrpSpPr>
          <p:cNvPr id="84" name="Legend 75%" descr="Harvey Ball: 75 von 100"/>
          <p:cNvGrpSpPr/>
          <p:nvPr/>
        </p:nvGrpSpPr>
        <p:grpSpPr>
          <a:xfrm>
            <a:off x="7644383" y="5806440"/>
            <a:ext cx="201168" cy="201168"/>
            <a:chOff x="7644383" y="5806440"/>
            <a:chExt cx="201168" cy="201168"/>
          </a:xfrm>
        </p:grpSpPr>
        <p:sp>
          <p:nvSpPr>
            <p:cNvPr id="82" name="Outline" descr="Harvey Ball: 75 von 100"/>
            <p:cNvSpPr/>
            <p:nvPr/>
          </p:nvSpPr>
          <p:spPr>
            <a:xfrm>
              <a:off x="7644383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3" name="Fill" descr="Harvey Ball: 75 von 100"/>
            <p:cNvSpPr/>
            <p:nvPr/>
          </p:nvSpPr>
          <p:spPr>
            <a:xfrm>
              <a:off x="7644383" y="5806440"/>
              <a:ext cx="201168" cy="201168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79278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de-DE">
                <a:solidFill>
                  <a:srgbClr val="6B7280"/>
                </a:solidFill>
                <a:latin typeface="Arial"/>
              </a:rPr>
              <a:t>Weitgehend erfüllt</a:t>
            </a:r>
          </a:p>
        </p:txBody>
      </p:sp>
      <p:grpSp>
        <p:nvGrpSpPr>
          <p:cNvPr id="88" name="Legend 100%" descr="Harvey Ball: 100 von 100"/>
          <p:cNvGrpSpPr/>
          <p:nvPr/>
        </p:nvGrpSpPr>
        <p:grpSpPr>
          <a:xfrm>
            <a:off x="9701784" y="5806440"/>
            <a:ext cx="201168" cy="201168"/>
            <a:chOff x="9701784" y="5806440"/>
            <a:chExt cx="201168" cy="201168"/>
          </a:xfrm>
        </p:grpSpPr>
        <p:sp>
          <p:nvSpPr>
            <p:cNvPr id="86" name="Outline" descr="Harvey Ball: 100 von 100"/>
            <p:cNvSpPr/>
            <p:nvPr/>
          </p:nvSpPr>
          <p:spPr>
            <a:xfrm>
              <a:off x="9701784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7" name="Fill" descr="Harvey Ball: 100 von 100"/>
            <p:cNvSpPr/>
            <p:nvPr/>
          </p:nvSpPr>
          <p:spPr>
            <a:xfrm>
              <a:off x="9701784" y="5806440"/>
              <a:ext cx="201168" cy="201168"/>
            </a:xfrm>
            <a:prstGeom prst="ellipse">
              <a:avLst/>
            </a:prstGeom>
            <a:solidFill>
              <a:srgbClr val="1A2F27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99852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de-DE">
                <a:solidFill>
                  <a:srgbClr val="6B7280"/>
                </a:solidFill>
                <a:latin typeface="Arial"/>
              </a:rPr>
              <a:t>Vollständig erfüllt</a:t>
            </a:r>
          </a:p>
        </p:txBody>
      </p:sp>
      <p:sp>
        <p:nvSpPr>
          <p:cNvPr id="90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91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Harvey-Ball-Bibliothek: den passenden Zustand in Ihre Matrix kopieren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Jeder Ball ist eine Gruppe nativer Formen: Kreisumriss plus Kreissegment oder gefüllter Kreis</a:t>
            </a:r>
          </a:p>
        </p:txBody>
      </p:sp>
      <p:grpSp>
        <p:nvGrpSpPr>
          <p:cNvPr id="6" name="Harvey ball 0%" descr="Harvey Ball: 0 von 100"/>
          <p:cNvGrpSpPr/>
          <p:nvPr/>
        </p:nvGrpSpPr>
        <p:grpSpPr>
          <a:xfrm>
            <a:off x="1155161" y="2194560"/>
            <a:ext cx="1005840" cy="1005840"/>
            <a:chOff x="1155161" y="2194560"/>
            <a:chExt cx="1005840" cy="1005840"/>
          </a:xfrm>
        </p:grpSpPr>
        <p:sp>
          <p:nvSpPr>
            <p:cNvPr id="5" name="Outline" descr="Harvey Ball: 0 von 100"/>
            <p:cNvSpPr/>
            <p:nvPr/>
          </p:nvSpPr>
          <p:spPr>
            <a:xfrm>
              <a:off x="1155161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48639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de-DE">
                <a:solidFill>
                  <a:srgbClr val="1A2F27"/>
                </a:solidFill>
                <a:latin typeface="Arial"/>
              </a:rPr>
              <a:t>0 %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Nicht erfüllt</a:t>
            </a:r>
          </a:p>
        </p:txBody>
      </p:sp>
      <p:grpSp>
        <p:nvGrpSpPr>
          <p:cNvPr id="10" name="Harvey ball 25%" descr="Harvey Ball: 25 von 100"/>
          <p:cNvGrpSpPr/>
          <p:nvPr/>
        </p:nvGrpSpPr>
        <p:grpSpPr>
          <a:xfrm>
            <a:off x="3374044" y="2194560"/>
            <a:ext cx="1005840" cy="1005840"/>
            <a:chOff x="3374044" y="2194560"/>
            <a:chExt cx="1005840" cy="1005840"/>
          </a:xfrm>
        </p:grpSpPr>
        <p:sp>
          <p:nvSpPr>
            <p:cNvPr id="8" name="Outline" descr="Harvey Ball: 25 von 100"/>
            <p:cNvSpPr/>
            <p:nvPr/>
          </p:nvSpPr>
          <p:spPr>
            <a:xfrm>
              <a:off x="3374044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9" name="Fill" descr="Harvey Ball: 25 von 100"/>
            <p:cNvSpPr/>
            <p:nvPr/>
          </p:nvSpPr>
          <p:spPr>
            <a:xfrm>
              <a:off x="3374044" y="2194560"/>
              <a:ext cx="1005840" cy="1005840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767523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de-DE">
                <a:solidFill>
                  <a:srgbClr val="1A2F27"/>
                </a:solidFill>
                <a:latin typeface="Arial"/>
              </a:rPr>
              <a:t>25 %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Ansatzweise erfüllt</a:t>
            </a:r>
          </a:p>
        </p:txBody>
      </p:sp>
      <p:grpSp>
        <p:nvGrpSpPr>
          <p:cNvPr id="14" name="Harvey ball 50%" descr="Harvey Ball: 50 von 100"/>
          <p:cNvGrpSpPr/>
          <p:nvPr/>
        </p:nvGrpSpPr>
        <p:grpSpPr>
          <a:xfrm>
            <a:off x="5592927" y="2194560"/>
            <a:ext cx="1005840" cy="1005840"/>
            <a:chOff x="5592927" y="2194560"/>
            <a:chExt cx="1005840" cy="1005840"/>
          </a:xfrm>
        </p:grpSpPr>
        <p:sp>
          <p:nvSpPr>
            <p:cNvPr id="12" name="Outline" descr="Harvey Ball: 50 von 100"/>
            <p:cNvSpPr/>
            <p:nvPr/>
          </p:nvSpPr>
          <p:spPr>
            <a:xfrm>
              <a:off x="5592927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3" name="Fill" descr="Harvey Ball: 50 von 100"/>
            <p:cNvSpPr/>
            <p:nvPr/>
          </p:nvSpPr>
          <p:spPr>
            <a:xfrm>
              <a:off x="5592927" y="2194560"/>
              <a:ext cx="1005840" cy="1005840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986406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de-DE">
                <a:solidFill>
                  <a:srgbClr val="1A2F27"/>
                </a:solidFill>
                <a:latin typeface="Arial"/>
              </a:rPr>
              <a:t>50 %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Teilweise erfüllt</a:t>
            </a:r>
          </a:p>
        </p:txBody>
      </p:sp>
      <p:grpSp>
        <p:nvGrpSpPr>
          <p:cNvPr id="18" name="Harvey ball 75%" descr="Harvey Ball: 75 von 100"/>
          <p:cNvGrpSpPr/>
          <p:nvPr/>
        </p:nvGrpSpPr>
        <p:grpSpPr>
          <a:xfrm>
            <a:off x="7811810" y="2194560"/>
            <a:ext cx="1005840" cy="1005840"/>
            <a:chOff x="7811810" y="2194560"/>
            <a:chExt cx="1005840" cy="1005840"/>
          </a:xfrm>
        </p:grpSpPr>
        <p:sp>
          <p:nvSpPr>
            <p:cNvPr id="16" name="Outline" descr="Harvey Ball: 75 von 100"/>
            <p:cNvSpPr/>
            <p:nvPr/>
          </p:nvSpPr>
          <p:spPr>
            <a:xfrm>
              <a:off x="7811810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7" name="Fill" descr="Harvey Ball: 75 von 100"/>
            <p:cNvSpPr/>
            <p:nvPr/>
          </p:nvSpPr>
          <p:spPr>
            <a:xfrm>
              <a:off x="7811810" y="2194560"/>
              <a:ext cx="1005840" cy="1005840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205289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de-DE">
                <a:solidFill>
                  <a:srgbClr val="1A2F27"/>
                </a:solidFill>
                <a:latin typeface="Arial"/>
              </a:rPr>
              <a:t>75 %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Weitgehend erfüllt</a:t>
            </a:r>
          </a:p>
        </p:txBody>
      </p:sp>
      <p:grpSp>
        <p:nvGrpSpPr>
          <p:cNvPr id="22" name="Harvey ball 100%" descr="Harvey Ball: 100 von 100"/>
          <p:cNvGrpSpPr/>
          <p:nvPr/>
        </p:nvGrpSpPr>
        <p:grpSpPr>
          <a:xfrm>
            <a:off x="10030693" y="2194560"/>
            <a:ext cx="1005840" cy="1005840"/>
            <a:chOff x="10030693" y="2194560"/>
            <a:chExt cx="1005840" cy="1005840"/>
          </a:xfrm>
        </p:grpSpPr>
        <p:sp>
          <p:nvSpPr>
            <p:cNvPr id="20" name="Outline" descr="Harvey Ball: 100 von 100"/>
            <p:cNvSpPr/>
            <p:nvPr/>
          </p:nvSpPr>
          <p:spPr>
            <a:xfrm>
              <a:off x="10030693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1" name="Fill" descr="Harvey Ball: 100 von 100"/>
            <p:cNvSpPr/>
            <p:nvPr/>
          </p:nvSpPr>
          <p:spPr>
            <a:xfrm>
              <a:off x="10030693" y="2194560"/>
              <a:ext cx="1005840" cy="1005840"/>
            </a:xfrm>
            <a:prstGeom prst="ellipse">
              <a:avLst/>
            </a:prstGeom>
            <a:solidFill>
              <a:srgbClr val="1A2F27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9424172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de-DE">
                <a:solidFill>
                  <a:srgbClr val="1A2F27"/>
                </a:solidFill>
                <a:latin typeface="Arial"/>
              </a:rPr>
              <a:t>100 %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6B7280"/>
                </a:solidFill>
                <a:latin typeface="Arial"/>
              </a:rPr>
              <a:t>Vollständig erfüllt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48640" y="41605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48640" y="4343400"/>
            <a:ext cx="11094415" cy="1737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sz="1300" b="0" lang="de-DE">
                <a:solidFill>
                  <a:srgbClr val="1A2F27"/>
                </a:solidFill>
                <a:latin typeface="Arial"/>
              </a:rPr>
              <a:t>Ball kopieren (Strg+C) und auf Ihrer Folie einfügen (Strg+V); beim Skalieren die Umschalttaste halten, damit er rund bleibt.</a:t>
            </a:r>
          </a:p>
          <a:p>
            <a:pPr algn="l" marL="201168" indent="-201168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sz="1300" b="0" lang="de-DE">
                <a:solidFill>
                  <a:srgbClr val="1A2F27"/>
                </a:solidFill>
                <a:latin typeface="Arial"/>
              </a:rPr>
              <a:t>Für Zwischenwerte wie 33 % in die Gruppe klicken, das Kreissegment markieren und am gelben Ziehpunkt ziehen.</a:t>
            </a:r>
          </a:p>
          <a:p>
            <a:pPr algn="l" marL="201168" indent="-201168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sz="1300" b="0" lang="de-DE">
                <a:solidFill>
                  <a:srgbClr val="1A2F27"/>
                </a:solidFill>
                <a:latin typeface="Arial"/>
              </a:rPr>
              <a:t>Alle Bälle gleichzeitig umfärben: markieren und Füllung sowie Kontur der gruppierten Formen ändern.</a:t>
            </a:r>
          </a:p>
        </p:txBody>
      </p:sp>
      <p:sp>
        <p:nvSpPr>
          <p:cNvPr id="26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27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So verwenden Sie diese Vorlage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In wenigen Schritten zu Ihren eigenen Daten; alle Elemente sind native PowerPoint-Objekte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34440" y="25344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Step 1"/>
          <p:cNvGrpSpPr/>
          <p:nvPr/>
        </p:nvGrpSpPr>
        <p:grpSpPr>
          <a:xfrm>
            <a:off x="548640" y="1883664"/>
            <a:ext cx="11094415" cy="632460"/>
            <a:chOff x="548640" y="1883664"/>
            <a:chExt cx="11094415" cy="632460"/>
          </a:xfrm>
        </p:grpSpPr>
        <p:sp>
          <p:nvSpPr>
            <p:cNvPr id="5" name="Step 1 number"/>
            <p:cNvSpPr/>
            <p:nvPr/>
          </p:nvSpPr>
          <p:spPr>
            <a:xfrm>
              <a:off x="548640" y="18836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" name="Step 1 text"/>
            <p:cNvSpPr txBox="1"/>
            <p:nvPr/>
          </p:nvSpPr>
          <p:spPr>
            <a:xfrm>
              <a:off x="1234440" y="18836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Kopieren Sie den passenden Ball von der Bibliotheksfolie (jeder Ball ist eine Gruppe) und fügen Sie ihn in die Matrix ein.</a:t>
              </a:r>
            </a:p>
          </p:txBody>
        </p:sp>
      </p:grpSp>
      <p:cxnSp>
        <p:nvCxnSpPr>
          <p:cNvPr id="11" name="Connector 10"/>
          <p:cNvCxnSpPr/>
          <p:nvPr/>
        </p:nvCxnSpPr>
        <p:spPr>
          <a:xfrm>
            <a:off x="1234440" y="3258311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ep 2"/>
          <p:cNvGrpSpPr/>
          <p:nvPr/>
        </p:nvGrpSpPr>
        <p:grpSpPr>
          <a:xfrm>
            <a:off x="548640" y="2607564"/>
            <a:ext cx="11094415" cy="632460"/>
            <a:chOff x="548640" y="2607564"/>
            <a:chExt cx="11094415" cy="632460"/>
          </a:xfrm>
        </p:grpSpPr>
        <p:sp>
          <p:nvSpPr>
            <p:cNvPr id="9" name="Step 2 number"/>
            <p:cNvSpPr/>
            <p:nvPr/>
          </p:nvSpPr>
          <p:spPr>
            <a:xfrm>
              <a:off x="548640" y="26075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Step 2 text"/>
            <p:cNvSpPr txBox="1"/>
            <p:nvPr/>
          </p:nvSpPr>
          <p:spPr>
            <a:xfrm>
              <a:off x="1234440" y="26075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Um eine Bewertung zu ändern, löschen Sie den Ball in der Zelle, fügen den neuen Zustand ein und richten ihn über „Ausrichten“ &gt; „Zentriert“ an der alten Position aus.</a:t>
              </a:r>
            </a:p>
          </p:txBody>
        </p:sp>
      </p:grpSp>
      <p:cxnSp>
        <p:nvCxnSpPr>
          <p:cNvPr id="15" name="Connector 14"/>
          <p:cNvCxnSpPr/>
          <p:nvPr/>
        </p:nvCxnSpPr>
        <p:spPr>
          <a:xfrm>
            <a:off x="1234440" y="39822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Step 3"/>
          <p:cNvGrpSpPr/>
          <p:nvPr/>
        </p:nvGrpSpPr>
        <p:grpSpPr>
          <a:xfrm>
            <a:off x="548640" y="3331464"/>
            <a:ext cx="11094415" cy="632460"/>
            <a:chOff x="548640" y="3331464"/>
            <a:chExt cx="11094415" cy="632460"/>
          </a:xfrm>
        </p:grpSpPr>
        <p:sp>
          <p:nvSpPr>
            <p:cNvPr id="13" name="Step 3 number"/>
            <p:cNvSpPr/>
            <p:nvPr/>
          </p:nvSpPr>
          <p:spPr>
            <a:xfrm>
              <a:off x="548640" y="33314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4" name="Step 3 text"/>
            <p:cNvSpPr txBox="1"/>
            <p:nvPr/>
          </p:nvSpPr>
          <p:spPr>
            <a:xfrm>
              <a:off x="1234440" y="33314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Kriterien und Optionen ändern Sie direkt in den Textfeldern. Für ein weiteres Kriterium kopieren Sie eine Zeile aus Text und Bällen und verschieben sie um 1,57 cm nach unten.</a:t>
              </a:r>
            </a:p>
          </p:txBody>
        </p:sp>
      </p:grpSp>
      <p:cxnSp>
        <p:nvCxnSpPr>
          <p:cNvPr id="19" name="Connector 18"/>
          <p:cNvCxnSpPr/>
          <p:nvPr/>
        </p:nvCxnSpPr>
        <p:spPr>
          <a:xfrm>
            <a:off x="1234440" y="47061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tep 4"/>
          <p:cNvGrpSpPr/>
          <p:nvPr/>
        </p:nvGrpSpPr>
        <p:grpSpPr>
          <a:xfrm>
            <a:off x="548640" y="4055363"/>
            <a:ext cx="11094415" cy="632460"/>
            <a:chOff x="548640" y="4055363"/>
            <a:chExt cx="11094415" cy="632460"/>
          </a:xfrm>
        </p:grpSpPr>
        <p:sp>
          <p:nvSpPr>
            <p:cNvPr id="17" name="Step 4 number"/>
            <p:cNvSpPr/>
            <p:nvPr/>
          </p:nvSpPr>
          <p:spPr>
            <a:xfrm>
              <a:off x="548640" y="40553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8" name="Step 4 text"/>
            <p:cNvSpPr txBox="1"/>
            <p:nvPr/>
          </p:nvSpPr>
          <p:spPr>
            <a:xfrm>
              <a:off x="1234440" y="40553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Aktualisieren Sie die Zeile „Durchschnitt“: Mittelwert der Bewertungen (0, 25, 50, 75 oder 100) je Option.</a:t>
              </a:r>
            </a:p>
          </p:txBody>
        </p:sp>
      </p:grpSp>
      <p:cxnSp>
        <p:nvCxnSpPr>
          <p:cNvPr id="23" name="Connector 22"/>
          <p:cNvCxnSpPr/>
          <p:nvPr/>
        </p:nvCxnSpPr>
        <p:spPr>
          <a:xfrm>
            <a:off x="1234440" y="54300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Step 5"/>
          <p:cNvGrpSpPr/>
          <p:nvPr/>
        </p:nvGrpSpPr>
        <p:grpSpPr>
          <a:xfrm>
            <a:off x="548640" y="4779263"/>
            <a:ext cx="11094415" cy="632460"/>
            <a:chOff x="548640" y="4779263"/>
            <a:chExt cx="11094415" cy="632460"/>
          </a:xfrm>
        </p:grpSpPr>
        <p:sp>
          <p:nvSpPr>
            <p:cNvPr id="21" name="Step 5 number"/>
            <p:cNvSpPr/>
            <p:nvPr/>
          </p:nvSpPr>
          <p:spPr>
            <a:xfrm>
              <a:off x="548640" y="47792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Step 5 text"/>
            <p:cNvSpPr txBox="1"/>
            <p:nvPr/>
          </p:nvSpPr>
          <p:spPr>
            <a:xfrm>
              <a:off x="1234440" y="47792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Halten Sie die Legende konsistent, wenn Sie Farben oder die Bedeutung der Zustände ändern.</a:t>
              </a:r>
            </a:p>
          </p:txBody>
        </p:sp>
      </p:grpSp>
      <p:grpSp>
        <p:nvGrpSpPr>
          <p:cNvPr id="27" name="Step 6"/>
          <p:cNvGrpSpPr/>
          <p:nvPr/>
        </p:nvGrpSpPr>
        <p:grpSpPr>
          <a:xfrm>
            <a:off x="548640" y="5503163"/>
            <a:ext cx="11094415" cy="632460"/>
            <a:chOff x="548640" y="5503163"/>
            <a:chExt cx="11094415" cy="632460"/>
          </a:xfrm>
        </p:grpSpPr>
        <p:sp>
          <p:nvSpPr>
            <p:cNvPr id="25" name="Step 6 number"/>
            <p:cNvSpPr/>
            <p:nvPr/>
          </p:nvSpPr>
          <p:spPr>
            <a:xfrm>
              <a:off x="548640" y="55031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26" name="Step 6 text"/>
            <p:cNvSpPr txBox="1"/>
            <p:nvPr/>
          </p:nvSpPr>
          <p:spPr>
            <a:xfrm>
              <a:off x="1234440" y="55031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Formulieren Sie den Titel so, dass er das Gesamtergebnis der Bewertung nennt.</a:t>
              </a:r>
            </a:p>
          </p:txBody>
        </p:sp>
      </p:grpSp>
      <p:sp>
        <p:nvSpPr>
          <p:cNvPr id="28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29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gen.ai template">
  <a:themeElements>
    <a:clrScheme name="Office">
      <a:dk1>
        <a:sysClr val="windowText" lastClr="000000"/>
      </a:dk1>
      <a:lt1>
        <a:sysClr val="window" lastClr="FFFFFF"/>
      </a:lt1>
      <a:dk2>
        <a:srgbClr val="1A2F27"/>
      </a:dk2>
      <a:lt2>
        <a:srgbClr val="F3F4F6"/>
      </a:lt2>
      <a:accent1>
        <a:srgbClr val="1A2F27"/>
      </a:accent1>
      <a:accent2>
        <a:srgbClr val="4F7A63"/>
      </a:accent2>
      <a:accent3>
        <a:srgbClr val="6B7280"/>
      </a:accent3>
      <a:accent4>
        <a:srgbClr val="3F7D5A"/>
      </a:accent4>
      <a:accent5>
        <a:srgbClr val="B45454"/>
      </a:accent5>
      <a:accent6>
        <a:srgbClr val="D1D5D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Harvey-Balls-Vorlage (Bewertungsmatrix)</dc:title>
  <dc:subject>Bearbeitbare Bewertungsmatrix mit Harvey Balls und Ball-Bibliothek aus nativen PowerPoint-Formen</dc:subject>
  <dc:creator>offgen.ai</dc:creator>
  <cp:keywords>Harvey Balls, Bewertungsmatrix, Anbietervergleich, PowerPoint-Vorlage</cp:keywords>
  <dc:description>Vorlage von offgen.ai | Beispieldaten</dc:description>
  <cp:lastModifiedBy>offgen.ai</cp:lastModifiedBy>
  <cp:revision>1</cp:revision>
  <dcterms:created xsi:type="dcterms:W3CDTF">2026-10-20T09:00:00Z</dcterms:created>
  <dcterms:modified xsi:type="dcterms:W3CDTF">2026-10-20T09:00:00Z</dcterms:modified>
  <cp:category>Vorlage</cp:category>
  <dc:language>de-DE</dc:language>
</cp:coreProperties>
</file>