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Harvey balls are grouped native shapes (outline circle plus pie). Copy states from the library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Option A scores highest overall, while Option C leads on EU data residency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Evaluation of three options against five criteria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402336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1" lang="en-US">
                <a:solidFill>
                  <a:srgbClr val="6B7280"/>
                </a:solidFill>
                <a:latin typeface="Arial"/>
              </a:rPr>
              <a:t>Criterion</a:t>
            </a:r>
          </a:p>
        </p:txBody>
      </p:sp>
      <p:sp>
        <p:nvSpPr>
          <p:cNvPr id="6" name="Header Option A"/>
          <p:cNvSpPr txBox="1"/>
          <p:nvPr/>
        </p:nvSpPr>
        <p:spPr>
          <a:xfrm>
            <a:off x="4572000" y="1783080"/>
            <a:ext cx="235701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Option A</a:t>
            </a:r>
          </a:p>
        </p:txBody>
      </p:sp>
      <p:sp>
        <p:nvSpPr>
          <p:cNvPr id="7" name="Header Option B"/>
          <p:cNvSpPr txBox="1"/>
          <p:nvPr/>
        </p:nvSpPr>
        <p:spPr>
          <a:xfrm>
            <a:off x="6929018" y="1783080"/>
            <a:ext cx="235701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Option B</a:t>
            </a:r>
          </a:p>
        </p:txBody>
      </p:sp>
      <p:sp>
        <p:nvSpPr>
          <p:cNvPr id="8" name="Header Option C"/>
          <p:cNvSpPr txBox="1"/>
          <p:nvPr/>
        </p:nvSpPr>
        <p:spPr>
          <a:xfrm>
            <a:off x="9286036" y="1783080"/>
            <a:ext cx="235701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Option C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2240280"/>
            <a:ext cx="11094415" cy="0"/>
          </a:xfrm>
          <a:prstGeom prst="line">
            <a:avLst/>
          </a:prstGeom>
          <a:ln w="19050">
            <a:solidFill>
              <a:srgbClr val="1A2F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riterion 1"/>
          <p:cNvSpPr txBox="1"/>
          <p:nvPr/>
        </p:nvSpPr>
        <p:spPr>
          <a:xfrm>
            <a:off x="548640" y="2240280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Brand compliance</a:t>
            </a:r>
          </a:p>
        </p:txBody>
      </p:sp>
      <p:grpSp>
        <p:nvGrpSpPr>
          <p:cNvPr id="13" name="Option A | Brand compliance | 100%" descr="Harvey ball: 100 of 100"/>
          <p:cNvGrpSpPr/>
          <p:nvPr/>
        </p:nvGrpSpPr>
        <p:grpSpPr>
          <a:xfrm>
            <a:off x="5576773" y="2350008"/>
            <a:ext cx="347472" cy="347472"/>
            <a:chOff x="5576773" y="2350008"/>
            <a:chExt cx="347472" cy="347472"/>
          </a:xfrm>
        </p:grpSpPr>
        <p:sp>
          <p:nvSpPr>
            <p:cNvPr id="11" name="Outline" descr="Harvey ball: 100 of 100"/>
            <p:cNvSpPr/>
            <p:nvPr/>
          </p:nvSpPr>
          <p:spPr>
            <a:xfrm>
              <a:off x="5576773" y="2350008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2" name="Fill" descr="Harvey ball: 100 of 100"/>
            <p:cNvSpPr/>
            <p:nvPr/>
          </p:nvSpPr>
          <p:spPr>
            <a:xfrm>
              <a:off x="5576773" y="2350008"/>
              <a:ext cx="347472" cy="347472"/>
            </a:xfrm>
            <a:prstGeom prst="ellipse">
              <a:avLst/>
            </a:prstGeom>
            <a:solidFill>
              <a:srgbClr val="1A2F27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6" name="Option B | Brand compliance | 50%" descr="Harvey ball: 50 of 100"/>
          <p:cNvGrpSpPr/>
          <p:nvPr/>
        </p:nvGrpSpPr>
        <p:grpSpPr>
          <a:xfrm>
            <a:off x="7933791" y="2350008"/>
            <a:ext cx="347472" cy="347472"/>
            <a:chOff x="7933791" y="2350008"/>
            <a:chExt cx="347472" cy="347472"/>
          </a:xfrm>
        </p:grpSpPr>
        <p:sp>
          <p:nvSpPr>
            <p:cNvPr id="14" name="Outline" descr="Harvey ball: 50 of 100"/>
            <p:cNvSpPr/>
            <p:nvPr/>
          </p:nvSpPr>
          <p:spPr>
            <a:xfrm>
              <a:off x="7933791" y="2350008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5" name="Fill" descr="Harvey ball: 50 of 100"/>
            <p:cNvSpPr/>
            <p:nvPr/>
          </p:nvSpPr>
          <p:spPr>
            <a:xfrm>
              <a:off x="7933791" y="2350008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19" name="Option C | Brand compliance | 75%" descr="Harvey ball: 75 of 100"/>
          <p:cNvGrpSpPr/>
          <p:nvPr/>
        </p:nvGrpSpPr>
        <p:grpSpPr>
          <a:xfrm>
            <a:off x="10290810" y="2350008"/>
            <a:ext cx="347472" cy="347472"/>
            <a:chOff x="10290810" y="2350008"/>
            <a:chExt cx="347472" cy="347472"/>
          </a:xfrm>
        </p:grpSpPr>
        <p:sp>
          <p:nvSpPr>
            <p:cNvPr id="17" name="Outline" descr="Harvey ball: 75 of 100"/>
            <p:cNvSpPr/>
            <p:nvPr/>
          </p:nvSpPr>
          <p:spPr>
            <a:xfrm>
              <a:off x="10290810" y="2350008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8" name="Fill" descr="Harvey ball: 75 of 100"/>
            <p:cNvSpPr/>
            <p:nvPr/>
          </p:nvSpPr>
          <p:spPr>
            <a:xfrm>
              <a:off x="10290810" y="2350008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20" name="Connector 19"/>
          <p:cNvCxnSpPr/>
          <p:nvPr/>
        </p:nvCxnSpPr>
        <p:spPr>
          <a:xfrm>
            <a:off x="548640" y="2807208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riterion 2"/>
          <p:cNvSpPr txBox="1"/>
          <p:nvPr/>
        </p:nvSpPr>
        <p:spPr>
          <a:xfrm>
            <a:off x="548640" y="2807208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Native PowerPoint output</a:t>
            </a:r>
          </a:p>
        </p:txBody>
      </p:sp>
      <p:grpSp>
        <p:nvGrpSpPr>
          <p:cNvPr id="24" name="Option A | Native PowerPoint output | 75%" descr="Harvey ball: 75 of 100"/>
          <p:cNvGrpSpPr/>
          <p:nvPr/>
        </p:nvGrpSpPr>
        <p:grpSpPr>
          <a:xfrm>
            <a:off x="5576773" y="2916936"/>
            <a:ext cx="347472" cy="347472"/>
            <a:chOff x="5576773" y="2916936"/>
            <a:chExt cx="347472" cy="347472"/>
          </a:xfrm>
        </p:grpSpPr>
        <p:sp>
          <p:nvSpPr>
            <p:cNvPr id="22" name="Outline" descr="Harvey ball: 75 of 100"/>
            <p:cNvSpPr/>
            <p:nvPr/>
          </p:nvSpPr>
          <p:spPr>
            <a:xfrm>
              <a:off x="5576773" y="2916936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" name="Fill" descr="Harvey ball: 75 of 100"/>
            <p:cNvSpPr/>
            <p:nvPr/>
          </p:nvSpPr>
          <p:spPr>
            <a:xfrm>
              <a:off x="5576773" y="2916936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27" name="Option B | Native PowerPoint output | 100%" descr="Harvey ball: 100 of 100"/>
          <p:cNvGrpSpPr/>
          <p:nvPr/>
        </p:nvGrpSpPr>
        <p:grpSpPr>
          <a:xfrm>
            <a:off x="7933791" y="2916936"/>
            <a:ext cx="347472" cy="347472"/>
            <a:chOff x="7933791" y="2916936"/>
            <a:chExt cx="347472" cy="347472"/>
          </a:xfrm>
        </p:grpSpPr>
        <p:sp>
          <p:nvSpPr>
            <p:cNvPr id="25" name="Outline" descr="Harvey ball: 100 of 100"/>
            <p:cNvSpPr/>
            <p:nvPr/>
          </p:nvSpPr>
          <p:spPr>
            <a:xfrm>
              <a:off x="7933791" y="2916936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Fill" descr="Harvey ball: 100 of 100"/>
            <p:cNvSpPr/>
            <p:nvPr/>
          </p:nvSpPr>
          <p:spPr>
            <a:xfrm>
              <a:off x="7933791" y="2916936"/>
              <a:ext cx="347472" cy="347472"/>
            </a:xfrm>
            <a:prstGeom prst="ellipse">
              <a:avLst/>
            </a:prstGeom>
            <a:solidFill>
              <a:srgbClr val="1A2F27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0" name="Option C | Native PowerPoint output | 50%" descr="Harvey ball: 50 of 100"/>
          <p:cNvGrpSpPr/>
          <p:nvPr/>
        </p:nvGrpSpPr>
        <p:grpSpPr>
          <a:xfrm>
            <a:off x="10290810" y="2916936"/>
            <a:ext cx="347472" cy="347472"/>
            <a:chOff x="10290810" y="2916936"/>
            <a:chExt cx="347472" cy="347472"/>
          </a:xfrm>
        </p:grpSpPr>
        <p:sp>
          <p:nvSpPr>
            <p:cNvPr id="28" name="Outline" descr="Harvey ball: 50 of 100"/>
            <p:cNvSpPr/>
            <p:nvPr/>
          </p:nvSpPr>
          <p:spPr>
            <a:xfrm>
              <a:off x="10290810" y="2916936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9" name="Fill" descr="Harvey ball: 50 of 100"/>
            <p:cNvSpPr/>
            <p:nvPr/>
          </p:nvSpPr>
          <p:spPr>
            <a:xfrm>
              <a:off x="10290810" y="2916936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31" name="Connector 30"/>
          <p:cNvCxnSpPr/>
          <p:nvPr/>
        </p:nvCxnSpPr>
        <p:spPr>
          <a:xfrm>
            <a:off x="548640" y="3374136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riterion 3"/>
          <p:cNvSpPr txBox="1"/>
          <p:nvPr/>
        </p:nvSpPr>
        <p:spPr>
          <a:xfrm>
            <a:off x="548640" y="3374136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EU data residency</a:t>
            </a:r>
          </a:p>
        </p:txBody>
      </p:sp>
      <p:grpSp>
        <p:nvGrpSpPr>
          <p:cNvPr id="35" name="Option A | EU data residency | 50%" descr="Harvey ball: 50 of 100"/>
          <p:cNvGrpSpPr/>
          <p:nvPr/>
        </p:nvGrpSpPr>
        <p:grpSpPr>
          <a:xfrm>
            <a:off x="5576773" y="3483864"/>
            <a:ext cx="347472" cy="347472"/>
            <a:chOff x="5576773" y="3483864"/>
            <a:chExt cx="347472" cy="347472"/>
          </a:xfrm>
        </p:grpSpPr>
        <p:sp>
          <p:nvSpPr>
            <p:cNvPr id="33" name="Outline" descr="Harvey ball: 50 of 100"/>
            <p:cNvSpPr/>
            <p:nvPr/>
          </p:nvSpPr>
          <p:spPr>
            <a:xfrm>
              <a:off x="5576773" y="3483864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4" name="Fill" descr="Harvey ball: 50 of 100"/>
            <p:cNvSpPr/>
            <p:nvPr/>
          </p:nvSpPr>
          <p:spPr>
            <a:xfrm>
              <a:off x="5576773" y="3483864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8" name="Option B | EU data residency | 25%" descr="Harvey ball: 25 of 100"/>
          <p:cNvGrpSpPr/>
          <p:nvPr/>
        </p:nvGrpSpPr>
        <p:grpSpPr>
          <a:xfrm>
            <a:off x="7933791" y="3483864"/>
            <a:ext cx="347472" cy="347472"/>
            <a:chOff x="7933791" y="3483864"/>
            <a:chExt cx="347472" cy="347472"/>
          </a:xfrm>
        </p:grpSpPr>
        <p:sp>
          <p:nvSpPr>
            <p:cNvPr id="36" name="Outline" descr="Harvey ball: 25 of 100"/>
            <p:cNvSpPr/>
            <p:nvPr/>
          </p:nvSpPr>
          <p:spPr>
            <a:xfrm>
              <a:off x="7933791" y="3483864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7" name="Fill" descr="Harvey ball: 25 of 100"/>
            <p:cNvSpPr/>
            <p:nvPr/>
          </p:nvSpPr>
          <p:spPr>
            <a:xfrm>
              <a:off x="7933791" y="3483864"/>
              <a:ext cx="347472" cy="347472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41" name="Option C | EU data residency | 100%" descr="Harvey ball: 100 of 100"/>
          <p:cNvGrpSpPr/>
          <p:nvPr/>
        </p:nvGrpSpPr>
        <p:grpSpPr>
          <a:xfrm>
            <a:off x="10290810" y="3483864"/>
            <a:ext cx="347472" cy="347472"/>
            <a:chOff x="10290810" y="3483864"/>
            <a:chExt cx="347472" cy="347472"/>
          </a:xfrm>
        </p:grpSpPr>
        <p:sp>
          <p:nvSpPr>
            <p:cNvPr id="39" name="Outline" descr="Harvey ball: 100 of 100"/>
            <p:cNvSpPr/>
            <p:nvPr/>
          </p:nvSpPr>
          <p:spPr>
            <a:xfrm>
              <a:off x="10290810" y="3483864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0" name="Fill" descr="Harvey ball: 100 of 100"/>
            <p:cNvSpPr/>
            <p:nvPr/>
          </p:nvSpPr>
          <p:spPr>
            <a:xfrm>
              <a:off x="10290810" y="3483864"/>
              <a:ext cx="347472" cy="347472"/>
            </a:xfrm>
            <a:prstGeom prst="ellipse">
              <a:avLst/>
            </a:prstGeom>
            <a:solidFill>
              <a:srgbClr val="1A2F27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42" name="Connector 41"/>
          <p:cNvCxnSpPr/>
          <p:nvPr/>
        </p:nvCxnSpPr>
        <p:spPr>
          <a:xfrm>
            <a:off x="548640" y="3941064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riterion 4"/>
          <p:cNvSpPr txBox="1"/>
          <p:nvPr/>
        </p:nvSpPr>
        <p:spPr>
          <a:xfrm>
            <a:off x="548640" y="3941064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Chart support</a:t>
            </a:r>
          </a:p>
        </p:txBody>
      </p:sp>
      <p:grpSp>
        <p:nvGrpSpPr>
          <p:cNvPr id="46" name="Option A | Chart support | 25%" descr="Harvey ball: 25 of 100"/>
          <p:cNvGrpSpPr/>
          <p:nvPr/>
        </p:nvGrpSpPr>
        <p:grpSpPr>
          <a:xfrm>
            <a:off x="5576773" y="4050791"/>
            <a:ext cx="347472" cy="347472"/>
            <a:chOff x="5576773" y="4050791"/>
            <a:chExt cx="347472" cy="347472"/>
          </a:xfrm>
        </p:grpSpPr>
        <p:sp>
          <p:nvSpPr>
            <p:cNvPr id="44" name="Outline" descr="Harvey ball: 25 of 100"/>
            <p:cNvSpPr/>
            <p:nvPr/>
          </p:nvSpPr>
          <p:spPr>
            <a:xfrm>
              <a:off x="5576773" y="4050791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5" name="Fill" descr="Harvey ball: 25 of 100"/>
            <p:cNvSpPr/>
            <p:nvPr/>
          </p:nvSpPr>
          <p:spPr>
            <a:xfrm>
              <a:off x="5576773" y="4050791"/>
              <a:ext cx="347472" cy="347472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49" name="Option B | Chart support | 75%" descr="Harvey ball: 75 of 100"/>
          <p:cNvGrpSpPr/>
          <p:nvPr/>
        </p:nvGrpSpPr>
        <p:grpSpPr>
          <a:xfrm>
            <a:off x="7933791" y="4050791"/>
            <a:ext cx="347472" cy="347472"/>
            <a:chOff x="7933791" y="4050791"/>
            <a:chExt cx="347472" cy="347472"/>
          </a:xfrm>
        </p:grpSpPr>
        <p:sp>
          <p:nvSpPr>
            <p:cNvPr id="47" name="Outline" descr="Harvey ball: 75 of 100"/>
            <p:cNvSpPr/>
            <p:nvPr/>
          </p:nvSpPr>
          <p:spPr>
            <a:xfrm>
              <a:off x="7933791" y="4050791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8" name="Fill" descr="Harvey ball: 75 of 100"/>
            <p:cNvSpPr/>
            <p:nvPr/>
          </p:nvSpPr>
          <p:spPr>
            <a:xfrm>
              <a:off x="7933791" y="4050791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52" name="Option C | Chart support | 50%" descr="Harvey ball: 50 of 100"/>
          <p:cNvGrpSpPr/>
          <p:nvPr/>
        </p:nvGrpSpPr>
        <p:grpSpPr>
          <a:xfrm>
            <a:off x="10290810" y="4050791"/>
            <a:ext cx="347472" cy="347472"/>
            <a:chOff x="10290810" y="4050791"/>
            <a:chExt cx="347472" cy="347472"/>
          </a:xfrm>
        </p:grpSpPr>
        <p:sp>
          <p:nvSpPr>
            <p:cNvPr id="50" name="Outline" descr="Harvey ball: 50 of 100"/>
            <p:cNvSpPr/>
            <p:nvPr/>
          </p:nvSpPr>
          <p:spPr>
            <a:xfrm>
              <a:off x="10290810" y="4050791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1" name="Fill" descr="Harvey ball: 50 of 100"/>
            <p:cNvSpPr/>
            <p:nvPr/>
          </p:nvSpPr>
          <p:spPr>
            <a:xfrm>
              <a:off x="10290810" y="4050791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53" name="Connector 52"/>
          <p:cNvCxnSpPr/>
          <p:nvPr/>
        </p:nvCxnSpPr>
        <p:spPr>
          <a:xfrm>
            <a:off x="548640" y="4507992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riterion 5"/>
          <p:cNvSpPr txBox="1"/>
          <p:nvPr/>
        </p:nvSpPr>
        <p:spPr>
          <a:xfrm>
            <a:off x="548640" y="4507992"/>
            <a:ext cx="40233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Price transparency</a:t>
            </a:r>
          </a:p>
        </p:txBody>
      </p:sp>
      <p:grpSp>
        <p:nvGrpSpPr>
          <p:cNvPr id="57" name="Option A | Price transparency | 75%" descr="Harvey ball: 75 of 100"/>
          <p:cNvGrpSpPr/>
          <p:nvPr/>
        </p:nvGrpSpPr>
        <p:grpSpPr>
          <a:xfrm>
            <a:off x="5576773" y="4617720"/>
            <a:ext cx="347472" cy="347472"/>
            <a:chOff x="5576773" y="4617720"/>
            <a:chExt cx="347472" cy="347472"/>
          </a:xfrm>
        </p:grpSpPr>
        <p:sp>
          <p:nvSpPr>
            <p:cNvPr id="55" name="Outline" descr="Harvey ball: 75 of 100"/>
            <p:cNvSpPr/>
            <p:nvPr/>
          </p:nvSpPr>
          <p:spPr>
            <a:xfrm>
              <a:off x="5576773" y="4617720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6" name="Fill" descr="Harvey ball: 75 of 100"/>
            <p:cNvSpPr/>
            <p:nvPr/>
          </p:nvSpPr>
          <p:spPr>
            <a:xfrm>
              <a:off x="5576773" y="4617720"/>
              <a:ext cx="347472" cy="347472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60" name="Option B | Price transparency | 50%" descr="Harvey ball: 50 of 100"/>
          <p:cNvGrpSpPr/>
          <p:nvPr/>
        </p:nvGrpSpPr>
        <p:grpSpPr>
          <a:xfrm>
            <a:off x="7933791" y="4617720"/>
            <a:ext cx="347472" cy="347472"/>
            <a:chOff x="7933791" y="4617720"/>
            <a:chExt cx="347472" cy="347472"/>
          </a:xfrm>
        </p:grpSpPr>
        <p:sp>
          <p:nvSpPr>
            <p:cNvPr id="58" name="Outline" descr="Harvey ball: 50 of 100"/>
            <p:cNvSpPr/>
            <p:nvPr/>
          </p:nvSpPr>
          <p:spPr>
            <a:xfrm>
              <a:off x="7933791" y="4617720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9" name="Fill" descr="Harvey ball: 50 of 100"/>
            <p:cNvSpPr/>
            <p:nvPr/>
          </p:nvSpPr>
          <p:spPr>
            <a:xfrm>
              <a:off x="7933791" y="4617720"/>
              <a:ext cx="347472" cy="347472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62" name="Option C | Price transparency | 0%" descr="Harvey ball: 0 of 100"/>
          <p:cNvGrpSpPr/>
          <p:nvPr/>
        </p:nvGrpSpPr>
        <p:grpSpPr>
          <a:xfrm>
            <a:off x="10290810" y="4617720"/>
            <a:ext cx="347472" cy="347472"/>
            <a:chOff x="10290810" y="4617720"/>
            <a:chExt cx="347472" cy="347472"/>
          </a:xfrm>
        </p:grpSpPr>
        <p:sp>
          <p:nvSpPr>
            <p:cNvPr id="61" name="Outline" descr="Harvey ball: 0 of 100"/>
            <p:cNvSpPr/>
            <p:nvPr/>
          </p:nvSpPr>
          <p:spPr>
            <a:xfrm>
              <a:off x="10290810" y="4617720"/>
              <a:ext cx="347472" cy="3474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63" name="Connector 62"/>
          <p:cNvCxnSpPr/>
          <p:nvPr/>
        </p:nvCxnSpPr>
        <p:spPr>
          <a:xfrm>
            <a:off x="548640" y="50749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548640" y="5074920"/>
            <a:ext cx="11094415" cy="0"/>
          </a:xfrm>
          <a:prstGeom prst="line">
            <a:avLst/>
          </a:prstGeom>
          <a:ln w="12700">
            <a:solidFill>
              <a:srgbClr val="1A2F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48640" y="5074920"/>
            <a:ext cx="4023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Average score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0" y="5074920"/>
            <a:ext cx="235701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65%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929018" y="5074920"/>
            <a:ext cx="235701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60%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286036" y="5074920"/>
            <a:ext cx="235701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55%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548640" y="5513832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48640" y="5769864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1" lang="en-US">
                <a:solidFill>
                  <a:srgbClr val="6B7280"/>
                </a:solidFill>
                <a:latin typeface="Arial"/>
              </a:rPr>
              <a:t>Legend:</a:t>
            </a:r>
          </a:p>
        </p:txBody>
      </p:sp>
      <p:grpSp>
        <p:nvGrpSpPr>
          <p:cNvPr id="72" name="Legend 0%" descr="Harvey ball: 0 of 100"/>
          <p:cNvGrpSpPr/>
          <p:nvPr/>
        </p:nvGrpSpPr>
        <p:grpSpPr>
          <a:xfrm>
            <a:off x="1472184" y="5806440"/>
            <a:ext cx="201168" cy="201168"/>
            <a:chOff x="1472184" y="5806440"/>
            <a:chExt cx="201168" cy="201168"/>
          </a:xfrm>
        </p:grpSpPr>
        <p:sp>
          <p:nvSpPr>
            <p:cNvPr id="71" name="Outline" descr="Harvey ball: 0 of 100"/>
            <p:cNvSpPr/>
            <p:nvPr/>
          </p:nvSpPr>
          <p:spPr>
            <a:xfrm>
              <a:off x="1472184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17556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Not met</a:t>
            </a:r>
          </a:p>
        </p:txBody>
      </p:sp>
      <p:grpSp>
        <p:nvGrpSpPr>
          <p:cNvPr id="76" name="Legend 25%" descr="Harvey ball: 25 of 100"/>
          <p:cNvGrpSpPr/>
          <p:nvPr/>
        </p:nvGrpSpPr>
        <p:grpSpPr>
          <a:xfrm>
            <a:off x="3529584" y="5806440"/>
            <a:ext cx="201168" cy="201168"/>
            <a:chOff x="3529584" y="5806440"/>
            <a:chExt cx="201168" cy="201168"/>
          </a:xfrm>
        </p:grpSpPr>
        <p:sp>
          <p:nvSpPr>
            <p:cNvPr id="74" name="Outline" descr="Harvey ball: 25 of 100"/>
            <p:cNvSpPr/>
            <p:nvPr/>
          </p:nvSpPr>
          <p:spPr>
            <a:xfrm>
              <a:off x="3529584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5" name="Fill" descr="Harvey ball: 25 of 100"/>
            <p:cNvSpPr/>
            <p:nvPr/>
          </p:nvSpPr>
          <p:spPr>
            <a:xfrm>
              <a:off x="3529584" y="5806440"/>
              <a:ext cx="201168" cy="201168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38130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Partly met</a:t>
            </a:r>
          </a:p>
        </p:txBody>
      </p:sp>
      <p:grpSp>
        <p:nvGrpSpPr>
          <p:cNvPr id="80" name="Legend 50%" descr="Harvey ball: 50 of 100"/>
          <p:cNvGrpSpPr/>
          <p:nvPr/>
        </p:nvGrpSpPr>
        <p:grpSpPr>
          <a:xfrm>
            <a:off x="5586983" y="5806440"/>
            <a:ext cx="201168" cy="201168"/>
            <a:chOff x="5586983" y="5806440"/>
            <a:chExt cx="201168" cy="201168"/>
          </a:xfrm>
        </p:grpSpPr>
        <p:sp>
          <p:nvSpPr>
            <p:cNvPr id="78" name="Outline" descr="Harvey ball: 50 of 100"/>
            <p:cNvSpPr/>
            <p:nvPr/>
          </p:nvSpPr>
          <p:spPr>
            <a:xfrm>
              <a:off x="5586983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9" name="Fill" descr="Harvey ball: 50 of 100"/>
            <p:cNvSpPr/>
            <p:nvPr/>
          </p:nvSpPr>
          <p:spPr>
            <a:xfrm>
              <a:off x="5586983" y="5806440"/>
              <a:ext cx="201168" cy="201168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58704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Half met</a:t>
            </a:r>
          </a:p>
        </p:txBody>
      </p:sp>
      <p:grpSp>
        <p:nvGrpSpPr>
          <p:cNvPr id="84" name="Legend 75%" descr="Harvey ball: 75 of 100"/>
          <p:cNvGrpSpPr/>
          <p:nvPr/>
        </p:nvGrpSpPr>
        <p:grpSpPr>
          <a:xfrm>
            <a:off x="7644383" y="5806440"/>
            <a:ext cx="201168" cy="201168"/>
            <a:chOff x="7644383" y="5806440"/>
            <a:chExt cx="201168" cy="201168"/>
          </a:xfrm>
        </p:grpSpPr>
        <p:sp>
          <p:nvSpPr>
            <p:cNvPr id="82" name="Outline" descr="Harvey ball: 75 of 100"/>
            <p:cNvSpPr/>
            <p:nvPr/>
          </p:nvSpPr>
          <p:spPr>
            <a:xfrm>
              <a:off x="7644383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3" name="Fill" descr="Harvey ball: 75 of 100"/>
            <p:cNvSpPr/>
            <p:nvPr/>
          </p:nvSpPr>
          <p:spPr>
            <a:xfrm>
              <a:off x="7644383" y="5806440"/>
              <a:ext cx="201168" cy="201168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79278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Largely met</a:t>
            </a:r>
          </a:p>
        </p:txBody>
      </p:sp>
      <p:grpSp>
        <p:nvGrpSpPr>
          <p:cNvPr id="88" name="Legend 100%" descr="Harvey ball: 100 of 100"/>
          <p:cNvGrpSpPr/>
          <p:nvPr/>
        </p:nvGrpSpPr>
        <p:grpSpPr>
          <a:xfrm>
            <a:off x="9701784" y="5806440"/>
            <a:ext cx="201168" cy="201168"/>
            <a:chOff x="9701784" y="5806440"/>
            <a:chExt cx="201168" cy="201168"/>
          </a:xfrm>
        </p:grpSpPr>
        <p:sp>
          <p:nvSpPr>
            <p:cNvPr id="86" name="Outline" descr="Harvey ball: 100 of 100"/>
            <p:cNvSpPr/>
            <p:nvPr/>
          </p:nvSpPr>
          <p:spPr>
            <a:xfrm>
              <a:off x="9701784" y="5806440"/>
              <a:ext cx="201168" cy="201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7" name="Fill" descr="Harvey ball: 100 of 100"/>
            <p:cNvSpPr/>
            <p:nvPr/>
          </p:nvSpPr>
          <p:spPr>
            <a:xfrm>
              <a:off x="9701784" y="5806440"/>
              <a:ext cx="201168" cy="201168"/>
            </a:xfrm>
            <a:prstGeom prst="ellipse">
              <a:avLst/>
            </a:prstGeom>
            <a:solidFill>
              <a:srgbClr val="1A2F27"/>
            </a:solidFill>
            <a:ln w="127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9985248" y="5769864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Fully met</a:t>
            </a:r>
          </a:p>
        </p:txBody>
      </p:sp>
      <p:sp>
        <p:nvSpPr>
          <p:cNvPr id="90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91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Harvey ball library: copy the state you need into your matrix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Each ball is a group of native shapes: an outline circle plus a pie or a filled circle</a:t>
            </a:r>
          </a:p>
        </p:txBody>
      </p:sp>
      <p:grpSp>
        <p:nvGrpSpPr>
          <p:cNvPr id="6" name="Harvey ball 0%" descr="Harvey ball: 0 of 100"/>
          <p:cNvGrpSpPr/>
          <p:nvPr/>
        </p:nvGrpSpPr>
        <p:grpSpPr>
          <a:xfrm>
            <a:off x="1155161" y="2194560"/>
            <a:ext cx="1005840" cy="1005840"/>
            <a:chOff x="1155161" y="2194560"/>
            <a:chExt cx="1005840" cy="1005840"/>
          </a:xfrm>
        </p:grpSpPr>
        <p:sp>
          <p:nvSpPr>
            <p:cNvPr id="5" name="Outline" descr="Harvey ball: 0 of 100"/>
            <p:cNvSpPr/>
            <p:nvPr/>
          </p:nvSpPr>
          <p:spPr>
            <a:xfrm>
              <a:off x="1155161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48639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en-US">
                <a:solidFill>
                  <a:srgbClr val="1A2F27"/>
                </a:solidFill>
                <a:latin typeface="Arial"/>
              </a:rPr>
              <a:t>0%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Not met</a:t>
            </a:r>
          </a:p>
        </p:txBody>
      </p:sp>
      <p:grpSp>
        <p:nvGrpSpPr>
          <p:cNvPr id="10" name="Harvey ball 25%" descr="Harvey ball: 25 of 100"/>
          <p:cNvGrpSpPr/>
          <p:nvPr/>
        </p:nvGrpSpPr>
        <p:grpSpPr>
          <a:xfrm>
            <a:off x="3374044" y="2194560"/>
            <a:ext cx="1005840" cy="1005840"/>
            <a:chOff x="3374044" y="2194560"/>
            <a:chExt cx="1005840" cy="1005840"/>
          </a:xfrm>
        </p:grpSpPr>
        <p:sp>
          <p:nvSpPr>
            <p:cNvPr id="8" name="Outline" descr="Harvey ball: 25 of 100"/>
            <p:cNvSpPr/>
            <p:nvPr/>
          </p:nvSpPr>
          <p:spPr>
            <a:xfrm>
              <a:off x="3374044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9" name="Fill" descr="Harvey ball: 25 of 100"/>
            <p:cNvSpPr/>
            <p:nvPr/>
          </p:nvSpPr>
          <p:spPr>
            <a:xfrm>
              <a:off x="3374044" y="2194560"/>
              <a:ext cx="1005840" cy="1005840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67523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en-US">
                <a:solidFill>
                  <a:srgbClr val="1A2F27"/>
                </a:solidFill>
                <a:latin typeface="Arial"/>
              </a:rPr>
              <a:t>25%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Partly met</a:t>
            </a:r>
          </a:p>
        </p:txBody>
      </p:sp>
      <p:grpSp>
        <p:nvGrpSpPr>
          <p:cNvPr id="14" name="Harvey ball 50%" descr="Harvey ball: 50 of 100"/>
          <p:cNvGrpSpPr/>
          <p:nvPr/>
        </p:nvGrpSpPr>
        <p:grpSpPr>
          <a:xfrm>
            <a:off x="5592927" y="2194560"/>
            <a:ext cx="1005840" cy="1005840"/>
            <a:chOff x="5592927" y="2194560"/>
            <a:chExt cx="1005840" cy="1005840"/>
          </a:xfrm>
        </p:grpSpPr>
        <p:sp>
          <p:nvSpPr>
            <p:cNvPr id="12" name="Outline" descr="Harvey ball: 50 of 100"/>
            <p:cNvSpPr/>
            <p:nvPr/>
          </p:nvSpPr>
          <p:spPr>
            <a:xfrm>
              <a:off x="5592927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3" name="Fill" descr="Harvey ball: 50 of 100"/>
            <p:cNvSpPr/>
            <p:nvPr/>
          </p:nvSpPr>
          <p:spPr>
            <a:xfrm>
              <a:off x="5592927" y="2194560"/>
              <a:ext cx="1005840" cy="1005840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986406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en-US">
                <a:solidFill>
                  <a:srgbClr val="1A2F27"/>
                </a:solidFill>
                <a:latin typeface="Arial"/>
              </a:rPr>
              <a:t>50%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Half met</a:t>
            </a:r>
          </a:p>
        </p:txBody>
      </p:sp>
      <p:grpSp>
        <p:nvGrpSpPr>
          <p:cNvPr id="18" name="Harvey ball 75%" descr="Harvey ball: 75 of 100"/>
          <p:cNvGrpSpPr/>
          <p:nvPr/>
        </p:nvGrpSpPr>
        <p:grpSpPr>
          <a:xfrm>
            <a:off x="7811810" y="2194560"/>
            <a:ext cx="1005840" cy="1005840"/>
            <a:chOff x="7811810" y="2194560"/>
            <a:chExt cx="1005840" cy="1005840"/>
          </a:xfrm>
        </p:grpSpPr>
        <p:sp>
          <p:nvSpPr>
            <p:cNvPr id="16" name="Outline" descr="Harvey ball: 75 of 100"/>
            <p:cNvSpPr/>
            <p:nvPr/>
          </p:nvSpPr>
          <p:spPr>
            <a:xfrm>
              <a:off x="7811810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7" name="Fill" descr="Harvey ball: 75 of 100"/>
            <p:cNvSpPr/>
            <p:nvPr/>
          </p:nvSpPr>
          <p:spPr>
            <a:xfrm>
              <a:off x="7811810" y="2194560"/>
              <a:ext cx="1005840" cy="1005840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205289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en-US">
                <a:solidFill>
                  <a:srgbClr val="1A2F27"/>
                </a:solidFill>
                <a:latin typeface="Arial"/>
              </a:rPr>
              <a:t>75%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Largely met</a:t>
            </a:r>
          </a:p>
        </p:txBody>
      </p:sp>
      <p:grpSp>
        <p:nvGrpSpPr>
          <p:cNvPr id="22" name="Harvey ball 100%" descr="Harvey ball: 100 of 100"/>
          <p:cNvGrpSpPr/>
          <p:nvPr/>
        </p:nvGrpSpPr>
        <p:grpSpPr>
          <a:xfrm>
            <a:off x="10030693" y="2194560"/>
            <a:ext cx="1005840" cy="1005840"/>
            <a:chOff x="10030693" y="2194560"/>
            <a:chExt cx="1005840" cy="1005840"/>
          </a:xfrm>
        </p:grpSpPr>
        <p:sp>
          <p:nvSpPr>
            <p:cNvPr id="20" name="Outline" descr="Harvey ball: 100 of 100"/>
            <p:cNvSpPr/>
            <p:nvPr/>
          </p:nvSpPr>
          <p:spPr>
            <a:xfrm>
              <a:off x="10030693" y="2194560"/>
              <a:ext cx="1005840" cy="100584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1" name="Fill" descr="Harvey ball: 100 of 100"/>
            <p:cNvSpPr/>
            <p:nvPr/>
          </p:nvSpPr>
          <p:spPr>
            <a:xfrm>
              <a:off x="10030693" y="2194560"/>
              <a:ext cx="1005840" cy="1005840"/>
            </a:xfrm>
            <a:prstGeom prst="ellipse">
              <a:avLst/>
            </a:prstGeom>
            <a:solidFill>
              <a:srgbClr val="1A2F27"/>
            </a:solidFill>
            <a:ln w="25400">
              <a:solidFill>
                <a:srgbClr val="1A2F2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424172" y="3337560"/>
            <a:ext cx="2218883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en-US">
                <a:solidFill>
                  <a:srgbClr val="1A2F27"/>
                </a:solidFill>
                <a:latin typeface="Arial"/>
              </a:rPr>
              <a:t>100%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Fully met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48640" y="41605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48640" y="4343400"/>
            <a:ext cx="11094415" cy="1737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Copy a ball (Ctrl+C) and paste it into your slide (Ctrl+V); hold Shift while resizing to keep it round.</a:t>
            </a:r>
          </a:p>
          <a:p>
            <a:pPr algn="l" marL="201168" indent="-201168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For values in between, for example 33%, click into the group, select the pie and drag its yellow handle.</a:t>
            </a:r>
          </a:p>
          <a:p>
            <a:pPr algn="l" marL="201168" indent="-201168">
              <a:spcBef>
                <a:spcPts val="0"/>
              </a:spcBef>
              <a:spcAft>
                <a:spcPts val="600"/>
              </a:spcAft>
              <a:buFont typeface="Arial"/>
              <a:buChar char="•"/>
            </a:pPr>
            <a:r>
              <a:rPr sz="1300" b="0" lang="en-US">
                <a:solidFill>
                  <a:srgbClr val="1A2F27"/>
                </a:solidFill>
                <a:latin typeface="Arial"/>
              </a:rPr>
              <a:t>Recolor all balls at once: select them, then change Shape Fill and Shape Outline of the grouped shapes.</a:t>
            </a:r>
          </a:p>
        </p:txBody>
      </p:sp>
      <p:sp>
        <p:nvSpPr>
          <p:cNvPr id="26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7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How to use this template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Edit your own data in a few steps; every element is native PowerPoint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Copy the ball you need from the library slide (each ball is a group) and paste it onto the matrix.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To change a score, delete the ball in that cell, paste the new state and use Align &gt; Align Center together with the old position.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Edit criteria and option names directly in the text boxes. To add a criterion, copy one row of text and balls and move it 0.62 in down.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Update the average row: the mean of the scores (0, 25, 50, 75 or 100) per option.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Keep the legend consistent if you change colors or the meaning of each state.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Rewrite the action title so it states the overall result of the evaluation.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Harvey balls template (evaluation matrix)</dc:title>
  <dc:subject>Editable Harvey ball evaluation matrix and ball library built from native PowerPoint shapes</dc:subject>
  <dc:creator>offgen.ai</dc:creator>
  <cp:keywords>Harvey balls, evaluation matrix, vendor comparison, PowerPoint template</cp:keywords>
  <dc:description>Template by offgen.ai | Illustrative data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Template</cp:category>
  <dc:language>en-US</dc:language>
</cp:coreProperties>
</file>