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2"/>
          <c:y val="0.11"/>
          <c:w val="0.95"/>
          <c:h val="0.79"/>
        </c:manualLayout>
      </c:layout>
      <c:barChart>
        <c:barDir val="bar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Basis (unsichtbar) = Untergrenze</c:v>
                </c:pt>
              </c:strCache>
            </c:strRef>
          </c:tx>
          <c:spPr>
            <a:noFill/>
            <a:ln>
              <a:noFill/>
            </a:ln>
          </c:spPr>
          <c:dLbls>
            <c:numFmt formatCode="#,##0" sourceLinked="0"/>
            <c:txPr>
              <a:bodyPr/>
              <a:lstStyle/>
              <a:p>
                <a:pPr>
                  <a:defRPr sz="1100" b="0">
                    <a:solidFill>
                      <a:srgbClr val="1A2F27"/>
                    </a:solidFill>
                    <a:latin typeface="Arial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52-Wochen-Handelsspanne</c:v>
                </c:pt>
                <c:pt idx="1">
                  <c:v>Trading Multiples</c:v>
                </c:pt>
                <c:pt idx="2">
                  <c:v>Vergleichstransaktionen</c:v>
                </c:pt>
                <c:pt idx="3">
                  <c:v>DCF</c:v>
                </c:pt>
                <c:pt idx="4">
                  <c:v>LBO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410</c:v>
                </c:pt>
                <c:pt idx="1">
                  <c:v>450</c:v>
                </c:pt>
                <c:pt idx="2">
                  <c:v>500</c:v>
                </c:pt>
                <c:pt idx="3">
                  <c:v>470</c:v>
                </c:pt>
                <c:pt idx="4">
                  <c:v>420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Spanne = Obergrenze minus Untergrenze</c:v>
                </c:pt>
              </c:strCache>
            </c:strRef>
          </c:tx>
          <c:spPr>
            <a:solidFill>
              <a:srgbClr val="4F7A63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52-Wochen-Handelsspanne</c:v>
                </c:pt>
                <c:pt idx="1">
                  <c:v>Trading Multiples</c:v>
                </c:pt>
                <c:pt idx="2">
                  <c:v>Vergleichstransaktionen</c:v>
                </c:pt>
                <c:pt idx="3">
                  <c:v>DCF</c:v>
                </c:pt>
                <c:pt idx="4">
                  <c:v>LBO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110</c:v>
                </c:pt>
                <c:pt idx="1">
                  <c:v>130</c:v>
                </c:pt>
                <c:pt idx="2">
                  <c:v>150</c:v>
                </c:pt>
                <c:pt idx="3">
                  <c:v>140</c:v>
                </c:pt>
                <c:pt idx="4">
                  <c:v>120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barChart>
        <c:barDir val="bar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Beschriftung Obergrenze (unsichtbar, Sekundärachse)</c:v>
                </c:pt>
              </c:strCache>
            </c:strRef>
          </c:tx>
          <c:spPr>
            <a:noFill/>
            <a:ln>
              <a:noFill/>
            </a:ln>
          </c:spPr>
          <c:dLbls>
            <c:numFmt formatCode="#,##0" sourceLinked="0"/>
            <c:txPr>
              <a:bodyPr/>
              <a:lstStyle/>
              <a:p>
                <a:pPr>
                  <a:defRPr sz="1100" b="0">
                    <a:solidFill>
                      <a:srgbClr val="1A2F27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52-Wochen-Handelsspanne</c:v>
                </c:pt>
                <c:pt idx="1">
                  <c:v>Trading Multiples</c:v>
                </c:pt>
                <c:pt idx="2">
                  <c:v>Vergleichstransaktionen</c:v>
                </c:pt>
                <c:pt idx="3">
                  <c:v>DCF</c:v>
                </c:pt>
                <c:pt idx="4">
                  <c:v>LBO</c:v>
                </c:pt>
              </c:strCache>
            </c:strRef>
          </c:cat>
          <c:val>
            <c:numRef>
              <c:f>Sheet1!$D$2:$D$6</c:f>
              <c:numCache>
                <c:formatCode>0</c:formatCode>
                <c:ptCount val="5"/>
                <c:pt idx="0">
                  <c:v>520</c:v>
                </c:pt>
                <c:pt idx="1">
                  <c:v>580</c:v>
                </c:pt>
                <c:pt idx="2">
                  <c:v>650</c:v>
                </c:pt>
                <c:pt idx="3">
                  <c:v>610</c:v>
                </c:pt>
                <c:pt idx="4">
                  <c:v>540</c:v>
                </c:pt>
              </c:numCache>
            </c:numRef>
          </c:val>
        </c:ser>
        <c:gapWidth val="60"/>
        <c:axId val="50020001"/>
        <c:axId val="50020002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none"/>
        <c:spPr>
          <a:ln w="9525">
            <a:solidFill>
              <a:srgbClr val="D1D5DB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700.0"/>
          <c:min val="350.0"/>
        </c:scaling>
        <c:delete val="0"/>
        <c:axPos val="b"/>
        <c:majorGridlines>
          <c:spPr>
            <a:ln w="6350">
              <a:solidFill>
                <a:srgbClr val="D1D5DB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6B7280"/>
                </a:solidFill>
              </a:defRPr>
            </a:pPr>
          </a:p>
        </c:txPr>
        <c:crossAx val="-2068027336"/>
        <c:crosses val="max"/>
        <c:majorUnit val="50.0"/>
      </c:valAx>
      <c:catAx>
        <c:axId val="50020001"/>
        <c:scaling>
          <c:orientation val="maxMin"/>
        </c:scaling>
        <c:delete val="1"/>
        <c:axPos val="r"/>
        <c:majorTickMark val="none"/>
        <c:minorTickMark val="none"/>
        <c:tickLblPos val="nextTo"/>
        <c:crossAx val="50020002"/>
        <c:crosses val="autoZero"/>
        <c:auto val="1"/>
        <c:lblAlgn val="ctr"/>
        <c:lblOffset val="100"/>
        <c:noMultiLvlLbl val="0"/>
      </c:catAx>
      <c:valAx>
        <c:axId val="50020002"/>
        <c:scaling>
          <c:orientation val="minMax"/>
          <c:max val="700"/>
          <c:min val="350"/>
        </c:scaling>
        <c:delete val="1"/>
        <c:axPos val="t"/>
        <c:numFmt formatCode="#,##0" sourceLinked="0"/>
        <c:majorTickMark val="none"/>
        <c:minorTickMark val="none"/>
        <c:tickLblPos val="nextTo"/>
        <c:crossAx val="50020001"/>
        <c:crosses val="max"/>
        <c:crossBetween val="between"/>
      </c:valAx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rgbClr val="1A2F2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Natives gestapeltes Balkendiagramm: eine unsichtbare Basisreihe (Untergrenze, keine Füllung) und eine sichtbare Spannenreihe. Eine dritte unsichtbare Reihe auf einer ausgeblendeten Sekundärachse zeigt die Obergrenze an. Methodenbeschriftungen und Angebotslinie sind eigene Formen.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Indikatives Angebot von 560 Mio. € liegt über dem 52-Wochen-Hoch und in drei von fünf Bewertungsspannen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Spannen des Eigenkapitalwerts nach Bewertungsmethode, in Mio. €</a:t>
            </a:r>
          </a:p>
        </p:txBody>
      </p:sp>
      <p:graphicFrame>
        <p:nvGraphicFramePr>
          <p:cNvPr id="5" name="Football field chart"/>
          <p:cNvGraphicFramePr>
            <a:graphicFrameLocks noGrp="1"/>
          </p:cNvGraphicFramePr>
          <p:nvPr/>
        </p:nvGraphicFramePr>
        <p:xfrm>
          <a:off x="3657600" y="1737360"/>
          <a:ext cx="7985455" cy="44348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pSp>
        <p:nvGrpSpPr>
          <p:cNvPr id="11" name="Method labels"/>
          <p:cNvGrpSpPr/>
          <p:nvPr/>
        </p:nvGrpSpPr>
        <p:grpSpPr>
          <a:xfrm>
            <a:off x="548640" y="2225192"/>
            <a:ext cx="2971800" cy="3503523"/>
            <a:chOff x="548640" y="2225192"/>
            <a:chExt cx="2971800" cy="3503523"/>
          </a:xfrm>
        </p:grpSpPr>
        <p:sp>
          <p:nvSpPr>
            <p:cNvPr id="6" name="Method label 1"/>
            <p:cNvSpPr txBox="1"/>
            <p:nvPr/>
          </p:nvSpPr>
          <p:spPr>
            <a:xfrm>
              <a:off x="548640" y="2225192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1A2F27"/>
                  </a:solidFill>
                  <a:latin typeface="Arial"/>
                </a:rPr>
                <a:t>52-Wochen-Handelsspanne</a:t>
              </a:r>
            </a:p>
          </p:txBody>
        </p:sp>
        <p:sp>
          <p:nvSpPr>
            <p:cNvPr id="7" name="Method label 2"/>
            <p:cNvSpPr txBox="1"/>
            <p:nvPr/>
          </p:nvSpPr>
          <p:spPr>
            <a:xfrm>
              <a:off x="548640" y="2925897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1A2F27"/>
                  </a:solidFill>
                  <a:latin typeface="Arial"/>
                </a:rPr>
                <a:t>Trading Multiples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EV/EBITDA 8,0x bis 10,0x</a:t>
              </a:r>
            </a:p>
          </p:txBody>
        </p:sp>
        <p:sp>
          <p:nvSpPr>
            <p:cNvPr id="8" name="Method label 3"/>
            <p:cNvSpPr txBox="1"/>
            <p:nvPr/>
          </p:nvSpPr>
          <p:spPr>
            <a:xfrm>
              <a:off x="548640" y="3626601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1A2F27"/>
                  </a:solidFill>
                  <a:latin typeface="Arial"/>
                </a:rPr>
                <a:t>Vergleichstransaktionen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EV/EBITDA 9,0x bis 11,5x</a:t>
              </a:r>
            </a:p>
          </p:txBody>
        </p:sp>
        <p:sp>
          <p:nvSpPr>
            <p:cNvPr id="9" name="Method label 4"/>
            <p:cNvSpPr txBox="1"/>
            <p:nvPr/>
          </p:nvSpPr>
          <p:spPr>
            <a:xfrm>
              <a:off x="548640" y="4327306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1A2F27"/>
                  </a:solidFill>
                  <a:latin typeface="Arial"/>
                </a:rPr>
                <a:t>DCF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WACC 8 % bis 10 %,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ewiges Wachstum 1,5 % bis 2,5 %</a:t>
              </a:r>
            </a:p>
          </p:txBody>
        </p:sp>
        <p:sp>
          <p:nvSpPr>
            <p:cNvPr id="10" name="Method label 5"/>
            <p:cNvSpPr txBox="1"/>
            <p:nvPr/>
          </p:nvSpPr>
          <p:spPr>
            <a:xfrm>
              <a:off x="548640" y="5028011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1A2F27"/>
                  </a:solidFill>
                  <a:latin typeface="Arial"/>
                </a:rPr>
                <a:t>LBO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IRR 20 % bis 25 %</a:t>
              </a:r>
            </a:p>
          </p:txBody>
        </p:sp>
      </p:grpSp>
      <p:grpSp>
        <p:nvGrpSpPr>
          <p:cNvPr id="14" name="Indicative offer marker"/>
          <p:cNvGrpSpPr/>
          <p:nvPr/>
        </p:nvGrpSpPr>
        <p:grpSpPr>
          <a:xfrm>
            <a:off x="6905978" y="1877720"/>
            <a:ext cx="2926080" cy="3850996"/>
            <a:chOff x="6905978" y="1877720"/>
            <a:chExt cx="2926080" cy="3850996"/>
          </a:xfrm>
        </p:grpSpPr>
        <p:cxnSp>
          <p:nvCxnSpPr>
            <p:cNvPr id="12" name="Offer line"/>
            <p:cNvCxnSpPr/>
            <p:nvPr/>
          </p:nvCxnSpPr>
          <p:spPr>
            <a:xfrm>
              <a:off x="8369018" y="2179472"/>
              <a:ext cx="0" cy="3549244"/>
            </a:xfrm>
            <a:prstGeom prst="line">
              <a:avLst/>
            </a:prstGeom>
            <a:ln w="19050">
              <a:solidFill>
                <a:srgbClr val="1A2F27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ffer label"/>
            <p:cNvSpPr txBox="1"/>
            <p:nvPr/>
          </p:nvSpPr>
          <p:spPr>
            <a:xfrm>
              <a:off x="6905978" y="1877720"/>
              <a:ext cx="2926080" cy="27432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de-DE">
                  <a:solidFill>
                    <a:srgbClr val="1A2F27"/>
                  </a:solidFill>
                  <a:latin typeface="Arial"/>
                </a:rPr>
                <a:t>Indikatives Angebot 560 Mio. €</a:t>
              </a:r>
            </a:p>
          </p:txBody>
        </p:sp>
      </p:grpSp>
      <p:sp>
        <p:nvSpPr>
          <p:cNvPr id="15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16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So verwenden Sie diese Vorlage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In wenigen Schritten zu Ihren eigenen Daten; alle Elemente sind native PowerPoint-Objekte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34440" y="254203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Step 1"/>
          <p:cNvGrpSpPr/>
          <p:nvPr/>
        </p:nvGrpSpPr>
        <p:grpSpPr>
          <a:xfrm>
            <a:off x="548640" y="1883664"/>
            <a:ext cx="11094415" cy="640080"/>
            <a:chOff x="548640" y="1883664"/>
            <a:chExt cx="11094415" cy="640080"/>
          </a:xfrm>
        </p:grpSpPr>
        <p:sp>
          <p:nvSpPr>
            <p:cNvPr id="5" name="Step 1 number"/>
            <p:cNvSpPr/>
            <p:nvPr/>
          </p:nvSpPr>
          <p:spPr>
            <a:xfrm>
              <a:off x="548640" y="18836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" name="Step 1 text"/>
            <p:cNvSpPr txBox="1"/>
            <p:nvPr/>
          </p:nvSpPr>
          <p:spPr>
            <a:xfrm>
              <a:off x="1234440" y="188366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Rechtsklick auf das Diagramm, „Daten bearbeiten“ wählen und Unter- und Obergrenze je Methode in die gelben Spalten F und G eintragen. Die Spalten B bis D passen sich automatisch an.</a:t>
              </a:r>
            </a:p>
          </p:txBody>
        </p:sp>
      </p:grpSp>
      <p:cxnSp>
        <p:nvCxnSpPr>
          <p:cNvPr id="11" name="Connector 10"/>
          <p:cNvCxnSpPr/>
          <p:nvPr/>
        </p:nvCxnSpPr>
        <p:spPr>
          <a:xfrm>
            <a:off x="1234440" y="3273551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ep 2"/>
          <p:cNvGrpSpPr/>
          <p:nvPr/>
        </p:nvGrpSpPr>
        <p:grpSpPr>
          <a:xfrm>
            <a:off x="548640" y="2615184"/>
            <a:ext cx="11094415" cy="640080"/>
            <a:chOff x="548640" y="2615184"/>
            <a:chExt cx="11094415" cy="640080"/>
          </a:xfrm>
        </p:grpSpPr>
        <p:sp>
          <p:nvSpPr>
            <p:cNvPr id="9" name="Step 2 number"/>
            <p:cNvSpPr/>
            <p:nvPr/>
          </p:nvSpPr>
          <p:spPr>
            <a:xfrm>
              <a:off x="548640" y="261518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Step 2 text"/>
            <p:cNvSpPr txBox="1"/>
            <p:nvPr/>
          </p:nvSpPr>
          <p:spPr>
            <a:xfrm>
              <a:off x="1234440" y="261518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Methodennamen und Parameter ändern Sie direkt in den Textfeldern links neben den Balken; jedes Textfeld ist auf eine Balkenzeile ausgerichtet.</a:t>
              </a:r>
            </a:p>
          </p:txBody>
        </p:sp>
      </p:grpSp>
      <p:cxnSp>
        <p:nvCxnSpPr>
          <p:cNvPr id="15" name="Connector 14"/>
          <p:cNvCxnSpPr/>
          <p:nvPr/>
        </p:nvCxnSpPr>
        <p:spPr>
          <a:xfrm>
            <a:off x="1234440" y="400507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Step 3"/>
          <p:cNvGrpSpPr/>
          <p:nvPr/>
        </p:nvGrpSpPr>
        <p:grpSpPr>
          <a:xfrm>
            <a:off x="548640" y="3346704"/>
            <a:ext cx="11094415" cy="640080"/>
            <a:chOff x="548640" y="3346704"/>
            <a:chExt cx="11094415" cy="640080"/>
          </a:xfrm>
        </p:grpSpPr>
        <p:sp>
          <p:nvSpPr>
            <p:cNvPr id="13" name="Step 3 number"/>
            <p:cNvSpPr/>
            <p:nvPr/>
          </p:nvSpPr>
          <p:spPr>
            <a:xfrm>
              <a:off x="548640" y="334670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4" name="Step 3 text"/>
            <p:cNvSpPr txBox="1"/>
            <p:nvPr/>
          </p:nvSpPr>
          <p:spPr>
            <a:xfrm>
              <a:off x="1234440" y="334670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Liegen Ihre Werte außerhalb von 350 bis 700, ändern Sie unter „Grenzen“ Minimum und Maximum der horizontalen Achse. Blenden Sie die Sekundärachse kurz ein (Diagrammelemente &gt; Achsen), setzen Sie dieselben Grenzen und blenden Sie sie wieder aus.</a:t>
              </a:r>
            </a:p>
          </p:txBody>
        </p:sp>
      </p:grpSp>
      <p:cxnSp>
        <p:nvCxnSpPr>
          <p:cNvPr id="19" name="Connector 18"/>
          <p:cNvCxnSpPr/>
          <p:nvPr/>
        </p:nvCxnSpPr>
        <p:spPr>
          <a:xfrm>
            <a:off x="1234440" y="473659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tep 4"/>
          <p:cNvGrpSpPr/>
          <p:nvPr/>
        </p:nvGrpSpPr>
        <p:grpSpPr>
          <a:xfrm>
            <a:off x="548640" y="4078224"/>
            <a:ext cx="11094415" cy="640080"/>
            <a:chOff x="548640" y="4078224"/>
            <a:chExt cx="11094415" cy="640080"/>
          </a:xfrm>
        </p:grpSpPr>
        <p:sp>
          <p:nvSpPr>
            <p:cNvPr id="17" name="Step 4 number"/>
            <p:cNvSpPr/>
            <p:nvPr/>
          </p:nvSpPr>
          <p:spPr>
            <a:xfrm>
              <a:off x="548640" y="407822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8" name="Step 4 text"/>
            <p:cNvSpPr txBox="1"/>
            <p:nvPr/>
          </p:nvSpPr>
          <p:spPr>
            <a:xfrm>
              <a:off x="1234440" y="407822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Verschieben Sie die gestrichelte Angebotslinie mit den Pfeiltasten oder mit gedrückter Umschalttaste und passen Sie die Beschriftung an.</a:t>
              </a:r>
            </a:p>
          </p:txBody>
        </p:sp>
      </p:grpSp>
      <p:grpSp>
        <p:nvGrpSpPr>
          <p:cNvPr id="23" name="Step 5"/>
          <p:cNvGrpSpPr/>
          <p:nvPr/>
        </p:nvGrpSpPr>
        <p:grpSpPr>
          <a:xfrm>
            <a:off x="548640" y="4809744"/>
            <a:ext cx="11094415" cy="640080"/>
            <a:chOff x="548640" y="4809744"/>
            <a:chExt cx="11094415" cy="640080"/>
          </a:xfrm>
        </p:grpSpPr>
        <p:sp>
          <p:nvSpPr>
            <p:cNvPr id="21" name="Step 5 number"/>
            <p:cNvSpPr/>
            <p:nvPr/>
          </p:nvSpPr>
          <p:spPr>
            <a:xfrm>
              <a:off x="548640" y="480974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Step 5 text"/>
            <p:cNvSpPr txBox="1"/>
            <p:nvPr/>
          </p:nvSpPr>
          <p:spPr>
            <a:xfrm>
              <a:off x="1234440" y="480974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Formulieren Sie den Titel so, dass er das Angebot im Vergleich zu den Spannen einordnet.</a:t>
              </a:r>
            </a:p>
          </p:txBody>
        </p:sp>
      </p:grpSp>
      <p:sp>
        <p:nvSpPr>
          <p:cNvPr id="24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25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gen.ai template">
  <a:themeElements>
    <a:clrScheme name="Office">
      <a:dk1>
        <a:sysClr val="windowText" lastClr="000000"/>
      </a:dk1>
      <a:lt1>
        <a:sysClr val="window" lastClr="FFFFFF"/>
      </a:lt1>
      <a:dk2>
        <a:srgbClr val="1A2F27"/>
      </a:dk2>
      <a:lt2>
        <a:srgbClr val="F3F4F6"/>
      </a:lt2>
      <a:accent1>
        <a:srgbClr val="1A2F27"/>
      </a:accent1>
      <a:accent2>
        <a:srgbClr val="4F7A63"/>
      </a:accent2>
      <a:accent3>
        <a:srgbClr val="6B7280"/>
      </a:accent3>
      <a:accent4>
        <a:srgbClr val="3F7D5A"/>
      </a:accent4>
      <a:accent5>
        <a:srgbClr val="B45454"/>
      </a:accent5>
      <a:accent6>
        <a:srgbClr val="D1D5D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Football-Field-Diagramm-Vorlage (Bewertungsübersicht)</dc:title>
  <dc:subject>Bearbeitbares Football-Field-Diagramm als natives gestapeltes Balkendiagramm mit unsichtbarer Basis</dc:subject>
  <dc:creator>offgen.ai</dc:creator>
  <cp:keywords>Football Field, Unternehmensbewertung, M&amp;A, PowerPoint-Vorlage</cp:keywords>
  <dc:description>Vorlage von offgen.ai | Beispieldaten</dc:description>
  <cp:lastModifiedBy>offgen.ai</cp:lastModifiedBy>
  <cp:revision>1</cp:revision>
  <dcterms:created xsi:type="dcterms:W3CDTF">2026-10-20T09:00:00Z</dcterms:created>
  <dcterms:modified xsi:type="dcterms:W3CDTF">2026-10-20T09:00:00Z</dcterms:modified>
  <cp:category>Vorlage</cp:category>
  <dc:language>de-DE</dc:language>
</cp:coreProperties>
</file>