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2"/>
          <c:y val="0.11"/>
          <c:w val="0.95"/>
          <c:h val="0.79"/>
        </c:manualLayout>
      </c:layout>
      <c:barChart>
        <c:barDir val="bar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 (invisible) = low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#,##0" sourceLinked="0"/>
            <c:txPr>
              <a:bodyPr/>
              <a:lstStyle/>
              <a:p>
                <a:pPr>
                  <a:defRPr sz="1100" b="0">
                    <a:solidFill>
                      <a:srgbClr val="1A2F27"/>
                    </a:solidFill>
                    <a:latin typeface="Arial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52-week trading range</c:v>
                </c:pt>
                <c:pt idx="1">
                  <c:v>Trading comparables</c:v>
                </c:pt>
                <c:pt idx="2">
                  <c:v>Precedent transactions</c:v>
                </c:pt>
                <c:pt idx="3">
                  <c:v>DCF</c:v>
                </c:pt>
                <c:pt idx="4">
                  <c:v>LBO</c:v>
                </c:pt>
              </c:strCache>
            </c:strRef>
          </c:cat>
          <c:val>
            <c:numRef>
              <c:f>Sheet1!$B$2:$B$6</c:f>
              <c:numCache>
                <c:formatCode>0</c:formatCode>
                <c:ptCount val="5"/>
                <c:pt idx="0">
                  <c:v>410</c:v>
                </c:pt>
                <c:pt idx="1">
                  <c:v>450</c:v>
                </c:pt>
                <c:pt idx="2">
                  <c:v>500</c:v>
                </c:pt>
                <c:pt idx="3">
                  <c:v>470</c:v>
                </c:pt>
                <c:pt idx="4">
                  <c:v>420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Range = high minus low</c:v>
                </c:pt>
              </c:strCache>
            </c:strRef>
          </c:tx>
          <c:spPr>
            <a:solidFill>
              <a:srgbClr val="4F7A63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52-week trading range</c:v>
                </c:pt>
                <c:pt idx="1">
                  <c:v>Trading comparables</c:v>
                </c:pt>
                <c:pt idx="2">
                  <c:v>Precedent transactions</c:v>
                </c:pt>
                <c:pt idx="3">
                  <c:v>DCF</c:v>
                </c:pt>
                <c:pt idx="4">
                  <c:v>LBO</c:v>
                </c:pt>
              </c:strCache>
            </c:strRef>
          </c:cat>
          <c:val>
            <c:numRef>
              <c:f>Sheet1!$C$2:$C$6</c:f>
              <c:numCache>
                <c:formatCode>0</c:formatCode>
                <c:ptCount val="5"/>
                <c:pt idx="0">
                  <c:v>110</c:v>
                </c:pt>
                <c:pt idx="1">
                  <c:v>130</c:v>
                </c:pt>
                <c:pt idx="2">
                  <c:v>150</c:v>
                </c:pt>
                <c:pt idx="3">
                  <c:v>140</c:v>
                </c:pt>
                <c:pt idx="4">
                  <c:v>120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barChart>
        <c:barDir val="bar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High label (invisible, secondary axis)</c:v>
                </c:pt>
              </c:strCache>
            </c:strRef>
          </c:tx>
          <c:spPr>
            <a:noFill/>
            <a:ln>
              <a:noFill/>
            </a:ln>
          </c:spPr>
          <c:dLbls>
            <c:numFmt formatCode="#,##0" sourceLinked="0"/>
            <c:txPr>
              <a:bodyPr/>
              <a:lstStyle/>
              <a:p>
                <a:pPr>
                  <a:defRPr sz="1100" b="0">
                    <a:solidFill>
                      <a:srgbClr val="1A2F27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52-week trading range</c:v>
                </c:pt>
                <c:pt idx="1">
                  <c:v>Trading comparables</c:v>
                </c:pt>
                <c:pt idx="2">
                  <c:v>Precedent transactions</c:v>
                </c:pt>
                <c:pt idx="3">
                  <c:v>DCF</c:v>
                </c:pt>
                <c:pt idx="4">
                  <c:v>LBO</c:v>
                </c:pt>
              </c:strCache>
            </c:strRef>
          </c:cat>
          <c:val>
            <c:numRef>
              <c:f>Sheet1!$D$2:$D$6</c:f>
              <c:numCache>
                <c:formatCode>0</c:formatCode>
                <c:ptCount val="5"/>
                <c:pt idx="0">
                  <c:v>520</c:v>
                </c:pt>
                <c:pt idx="1">
                  <c:v>580</c:v>
                </c:pt>
                <c:pt idx="2">
                  <c:v>650</c:v>
                </c:pt>
                <c:pt idx="3">
                  <c:v>610</c:v>
                </c:pt>
                <c:pt idx="4">
                  <c:v>540</c:v>
                </c:pt>
              </c:numCache>
            </c:numRef>
          </c:val>
        </c:ser>
        <c:gapWidth val="60"/>
        <c:axId val="50020001"/>
        <c:axId val="50020002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one"/>
        <c:spPr>
          <a:ln w="9525">
            <a:solidFill>
              <a:srgbClr val="D1D5DB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00.0"/>
          <c:min val="350.0"/>
        </c:scaling>
        <c:delete val="0"/>
        <c:axPos val="b"/>
        <c:majorGridlines>
          <c:spPr>
            <a:ln w="6350">
              <a:solidFill>
                <a:srgbClr val="D1D5DB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B7280"/>
                </a:solidFill>
              </a:defRPr>
            </a:pPr>
          </a:p>
        </c:txPr>
        <c:crossAx val="-2068027336"/>
        <c:crosses val="max"/>
        <c:majorUnit val="50.0"/>
      </c:valAx>
      <c:catAx>
        <c:axId val="50020001"/>
        <c:scaling>
          <c:orientation val="maxMin"/>
        </c:scaling>
        <c:delete val="1"/>
        <c:axPos val="r"/>
        <c:majorTickMark val="none"/>
        <c:minorTickMark val="none"/>
        <c:tickLblPos val="nextTo"/>
        <c:crossAx val="50020002"/>
        <c:crosses val="autoZero"/>
        <c:auto val="1"/>
        <c:lblAlgn val="ctr"/>
        <c:lblOffset val="100"/>
        <c:noMultiLvlLbl val="0"/>
      </c:catAx>
      <c:valAx>
        <c:axId val="50020002"/>
        <c:scaling>
          <c:orientation val="minMax"/>
          <c:max val="700"/>
          <c:min val="350"/>
        </c:scaling>
        <c:delete val="1"/>
        <c:axPos val="t"/>
        <c:numFmt formatCode="#,##0" sourceLinked="0"/>
        <c:majorTickMark val="none"/>
        <c:minorTickMark val="none"/>
        <c:tickLblPos val="nextTo"/>
        <c:crossAx val="50020001"/>
        <c:crosses val="max"/>
        <c:crossBetween val="between"/>
      </c:valAx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rgbClr val="1A2F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stacked bar chart: an invisible base series (low value, no fill) and a visible range series. A third invisible series on a hidden secondary axis shows the high value label. The method labels and the dashed offer line are separate shapes.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Indicative offer of EUR 560m is above the 52-week high and within three of five valuation ranges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Equity value ranges by valuation method, EUR m</a:t>
            </a:r>
          </a:p>
        </p:txBody>
      </p:sp>
      <p:graphicFrame>
        <p:nvGraphicFramePr>
          <p:cNvPr id="5" name="Football field chart"/>
          <p:cNvGraphicFramePr>
            <a:graphicFrameLocks noGrp="1"/>
          </p:cNvGraphicFramePr>
          <p:nvPr/>
        </p:nvGraphicFramePr>
        <p:xfrm>
          <a:off x="3657600" y="1737360"/>
          <a:ext cx="7985455" cy="4434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pSp>
        <p:nvGrpSpPr>
          <p:cNvPr id="11" name="Method labels"/>
          <p:cNvGrpSpPr/>
          <p:nvPr/>
        </p:nvGrpSpPr>
        <p:grpSpPr>
          <a:xfrm>
            <a:off x="548640" y="2225192"/>
            <a:ext cx="2971800" cy="3503523"/>
            <a:chOff x="548640" y="2225192"/>
            <a:chExt cx="2971800" cy="3503523"/>
          </a:xfrm>
        </p:grpSpPr>
        <p:sp>
          <p:nvSpPr>
            <p:cNvPr id="6" name="Method label 1"/>
            <p:cNvSpPr txBox="1"/>
            <p:nvPr/>
          </p:nvSpPr>
          <p:spPr>
            <a:xfrm>
              <a:off x="548640" y="2225192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1A2F27"/>
                  </a:solidFill>
                  <a:latin typeface="Arial"/>
                </a:rPr>
                <a:t>52-week trading range</a:t>
              </a:r>
            </a:p>
          </p:txBody>
        </p:sp>
        <p:sp>
          <p:nvSpPr>
            <p:cNvPr id="7" name="Method label 2"/>
            <p:cNvSpPr txBox="1"/>
            <p:nvPr/>
          </p:nvSpPr>
          <p:spPr>
            <a:xfrm>
              <a:off x="548640" y="2925897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1A2F27"/>
                  </a:solidFill>
                  <a:latin typeface="Arial"/>
                </a:rPr>
                <a:t>Trading comparables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EV/EBITDA 8.0x to 10.0x</a:t>
              </a:r>
            </a:p>
          </p:txBody>
        </p:sp>
        <p:sp>
          <p:nvSpPr>
            <p:cNvPr id="8" name="Method label 3"/>
            <p:cNvSpPr txBox="1"/>
            <p:nvPr/>
          </p:nvSpPr>
          <p:spPr>
            <a:xfrm>
              <a:off x="548640" y="3626601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1A2F27"/>
                  </a:solidFill>
                  <a:latin typeface="Arial"/>
                </a:rPr>
                <a:t>Precedent transactions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EV/EBITDA 9.0x to 11.5x</a:t>
              </a:r>
            </a:p>
          </p:txBody>
        </p:sp>
        <p:sp>
          <p:nvSpPr>
            <p:cNvPr id="9" name="Method label 4"/>
            <p:cNvSpPr txBox="1"/>
            <p:nvPr/>
          </p:nvSpPr>
          <p:spPr>
            <a:xfrm>
              <a:off x="548640" y="4327306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1A2F27"/>
                  </a:solidFill>
                  <a:latin typeface="Arial"/>
                </a:rPr>
                <a:t>DCF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WACC 8% to 10%,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terminal growth 1.5% to 2.5%</a:t>
              </a:r>
            </a:p>
          </p:txBody>
        </p:sp>
        <p:sp>
          <p:nvSpPr>
            <p:cNvPr id="10" name="Method label 5"/>
            <p:cNvSpPr txBox="1"/>
            <p:nvPr/>
          </p:nvSpPr>
          <p:spPr>
            <a:xfrm>
              <a:off x="548640" y="5028011"/>
              <a:ext cx="2971800" cy="70070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1A2F27"/>
                  </a:solidFill>
                  <a:latin typeface="Arial"/>
                </a:rPr>
                <a:t>LBO</a:t>
              </a:r>
            </a:p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IRR 20% to 25%</a:t>
              </a:r>
            </a:p>
          </p:txBody>
        </p:sp>
      </p:grpSp>
      <p:grpSp>
        <p:nvGrpSpPr>
          <p:cNvPr id="14" name="Indicative offer marker"/>
          <p:cNvGrpSpPr/>
          <p:nvPr/>
        </p:nvGrpSpPr>
        <p:grpSpPr>
          <a:xfrm>
            <a:off x="6905978" y="1877720"/>
            <a:ext cx="2926080" cy="3850996"/>
            <a:chOff x="6905978" y="1877720"/>
            <a:chExt cx="2926080" cy="3850996"/>
          </a:xfrm>
        </p:grpSpPr>
        <p:cxnSp>
          <p:nvCxnSpPr>
            <p:cNvPr id="12" name="Offer line"/>
            <p:cNvCxnSpPr/>
            <p:nvPr/>
          </p:nvCxnSpPr>
          <p:spPr>
            <a:xfrm>
              <a:off x="8369018" y="2179472"/>
              <a:ext cx="0" cy="3549244"/>
            </a:xfrm>
            <a:prstGeom prst="line">
              <a:avLst/>
            </a:prstGeom>
            <a:ln w="19050">
              <a:solidFill>
                <a:srgbClr val="1A2F27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ffer label"/>
            <p:cNvSpPr txBox="1"/>
            <p:nvPr/>
          </p:nvSpPr>
          <p:spPr>
            <a:xfrm>
              <a:off x="6905978" y="1877720"/>
              <a:ext cx="2926080" cy="27432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en-US">
                  <a:solidFill>
                    <a:srgbClr val="1A2F27"/>
                  </a:solidFill>
                  <a:latin typeface="Arial"/>
                </a:rPr>
                <a:t>Indicative offer EUR 560m</a:t>
              </a:r>
            </a:p>
          </p:txBody>
        </p:sp>
      </p:grpSp>
      <p:sp>
        <p:nvSpPr>
          <p:cNvPr id="15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16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How to use this template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Edit your own data in a few steps; every element is native PowerPoint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4203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40080"/>
            <a:chOff x="548640" y="1883664"/>
            <a:chExt cx="11094415" cy="64008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Right-click the chart, choose Edit Data and enter the low and high value of each method in the yellow columns F and G. Columns B to D update automatically.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7355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15184"/>
            <a:ext cx="11094415" cy="640080"/>
            <a:chOff x="548640" y="2615184"/>
            <a:chExt cx="11094415" cy="640080"/>
          </a:xfrm>
        </p:grpSpPr>
        <p:sp>
          <p:nvSpPr>
            <p:cNvPr id="9" name="Step 2 number"/>
            <p:cNvSpPr/>
            <p:nvPr/>
          </p:nvSpPr>
          <p:spPr>
            <a:xfrm>
              <a:off x="548640" y="261518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1518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Edit the method names and parameters in the text boxes left of the bars; each box is aligned to one bar row.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400507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46704"/>
            <a:ext cx="11094415" cy="640080"/>
            <a:chOff x="548640" y="3346704"/>
            <a:chExt cx="11094415" cy="64008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4670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4670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If your values fall outside 350 to 700, change Bounds &gt; Minimum and Maximum of the horizontal axis. Show the hidden secondary axis (Chart Elements &gt; Axes) and set the same bounds, then hide it again.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3659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78224"/>
            <a:ext cx="11094415" cy="640080"/>
            <a:chOff x="548640" y="4078224"/>
            <a:chExt cx="11094415" cy="64008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7822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7822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Move the dashed offer line with the arrow keys or drag it with Shift held, then update its label.</a:t>
              </a:r>
            </a:p>
          </p:txBody>
        </p:sp>
      </p:grpSp>
      <p:grpSp>
        <p:nvGrpSpPr>
          <p:cNvPr id="23" name="Step 5"/>
          <p:cNvGrpSpPr/>
          <p:nvPr/>
        </p:nvGrpSpPr>
        <p:grpSpPr>
          <a:xfrm>
            <a:off x="548640" y="4809744"/>
            <a:ext cx="11094415" cy="640080"/>
            <a:chOff x="548640" y="4809744"/>
            <a:chExt cx="11094415" cy="640080"/>
          </a:xfrm>
        </p:grpSpPr>
        <p:sp>
          <p:nvSpPr>
            <p:cNvPr id="21" name="Step 5 number"/>
            <p:cNvSpPr/>
            <p:nvPr/>
          </p:nvSpPr>
          <p:spPr>
            <a:xfrm>
              <a:off x="548640" y="480974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809744"/>
              <a:ext cx="10408615" cy="64008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Rewrite the action title so it states how the offer compares with the ranges.</a:t>
              </a:r>
            </a:p>
          </p:txBody>
        </p:sp>
      </p:grpSp>
      <p:sp>
        <p:nvSpPr>
          <p:cNvPr id="24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5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 field chart template (valuation summary)</dc:title>
  <dc:subject>Editable football field chart built as a native stacked bar chart with an invisible base</dc:subject>
  <dc:creator>offgen.ai</dc:creator>
  <cp:keywords>football field chart, valuation, M&amp;A, PowerPoint template</cp:keywords>
  <dc:description>Template by offgen.ai | Illustrative data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Template</cp:category>
  <dc:language>en-US</dc:language>
</cp:coreProperties>
</file>