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Expanding into the underserved mid-market can add EUR 40m revenue by 2028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Executive summary (fictional example)</a:t>
            </a:r>
          </a:p>
        </p:txBody>
      </p:sp>
      <p:grpSp>
        <p:nvGrpSpPr>
          <p:cNvPr id="7" name="Situation"/>
          <p:cNvGrpSpPr/>
          <p:nvPr/>
        </p:nvGrpSpPr>
        <p:grpSpPr>
          <a:xfrm>
            <a:off x="548640" y="1783080"/>
            <a:ext cx="11094415" cy="1371600"/>
            <a:chOff x="548640" y="1783080"/>
            <a:chExt cx="11094415" cy="1371600"/>
          </a:xfrm>
        </p:grpSpPr>
        <p:sp>
          <p:nvSpPr>
            <p:cNvPr id="5" name="Situation tag"/>
            <p:cNvSpPr/>
            <p:nvPr/>
          </p:nvSpPr>
          <p:spPr>
            <a:xfrm>
              <a:off x="548640" y="1783080"/>
              <a:ext cx="2194560" cy="1371600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en-US">
                  <a:solidFill>
                    <a:srgbClr val="FFFFFF"/>
                  </a:solidFill>
                  <a:latin typeface="Arial"/>
                </a:rPr>
                <a:t>Situation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Where we stand</a:t>
              </a:r>
            </a:p>
          </p:txBody>
        </p:sp>
        <p:sp>
          <p:nvSpPr>
            <p:cNvPr id="6" name="Situation text"/>
            <p:cNvSpPr/>
            <p:nvPr/>
          </p:nvSpPr>
          <p:spPr>
            <a:xfrm>
              <a:off x="2834640" y="1783080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The client earns 70% of its revenue with enterprise customers and holds a stable 18% share there.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Enterprise demand grows by about 3% a year.</a:t>
              </a:r>
            </a:p>
          </p:txBody>
        </p:sp>
      </p:grpSp>
      <p:grpSp>
        <p:nvGrpSpPr>
          <p:cNvPr id="10" name="Complication"/>
          <p:cNvGrpSpPr/>
          <p:nvPr/>
        </p:nvGrpSpPr>
        <p:grpSpPr>
          <a:xfrm>
            <a:off x="548640" y="3273552"/>
            <a:ext cx="11094415" cy="1371600"/>
            <a:chOff x="548640" y="3273552"/>
            <a:chExt cx="11094415" cy="1371600"/>
          </a:xfrm>
        </p:grpSpPr>
        <p:sp>
          <p:nvSpPr>
            <p:cNvPr id="8" name="Complication tag"/>
            <p:cNvSpPr/>
            <p:nvPr/>
          </p:nvSpPr>
          <p:spPr>
            <a:xfrm>
              <a:off x="548640" y="3273552"/>
              <a:ext cx="2194560" cy="1371600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en-US">
                  <a:solidFill>
                    <a:srgbClr val="FFFFFF"/>
                  </a:solidFill>
                  <a:latin typeface="Arial"/>
                </a:rPr>
                <a:t>Complication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What has changed</a:t>
              </a:r>
            </a:p>
          </p:txBody>
        </p:sp>
        <p:sp>
          <p:nvSpPr>
            <p:cNvPr id="9" name="Complication text"/>
            <p:cNvSpPr/>
            <p:nvPr/>
          </p:nvSpPr>
          <p:spPr>
            <a:xfrm>
              <a:off x="2834640" y="3273552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The mid-market grows by about 6% a year, twice as fast, and no provider serves it with a tailored offer.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The current offering is built for enterprise deals: the mid-market win rate is 12% versus 30% in enterprise.</a:t>
              </a:r>
            </a:p>
          </p:txBody>
        </p:sp>
      </p:grpSp>
      <p:grpSp>
        <p:nvGrpSpPr>
          <p:cNvPr id="13" name="Resolution"/>
          <p:cNvGrpSpPr/>
          <p:nvPr/>
        </p:nvGrpSpPr>
        <p:grpSpPr>
          <a:xfrm>
            <a:off x="548640" y="4764024"/>
            <a:ext cx="11094415" cy="1371600"/>
            <a:chOff x="548640" y="4764024"/>
            <a:chExt cx="11094415" cy="1371600"/>
          </a:xfrm>
        </p:grpSpPr>
        <p:sp>
          <p:nvSpPr>
            <p:cNvPr id="11" name="Resolution tag"/>
            <p:cNvSpPr/>
            <p:nvPr/>
          </p:nvSpPr>
          <p:spPr>
            <a:xfrm>
              <a:off x="548640" y="4764024"/>
              <a:ext cx="2194560" cy="1371600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64592" tIns="73152" bIns="7315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300"/>
                </a:spcAft>
                <a:buNone/>
              </a:pPr>
              <a:r>
                <a:rPr sz="1500" b="1" lang="en-US">
                  <a:solidFill>
                    <a:srgbClr val="FFFFFF"/>
                  </a:solidFill>
                  <a:latin typeface="Arial"/>
                </a:rPr>
                <a:t>Resolution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What we recommend</a:t>
              </a:r>
            </a:p>
          </p:txBody>
        </p:sp>
        <p:sp>
          <p:nvSpPr>
            <p:cNvPr id="12" name="Resolution text"/>
            <p:cNvSpPr/>
            <p:nvPr/>
          </p:nvSpPr>
          <p:spPr>
            <a:xfrm>
              <a:off x="2834640" y="4764024"/>
              <a:ext cx="8808415" cy="1371600"/>
            </a:xfrm>
            <a:prstGeom prst="rect">
              <a:avLst/>
            </a:prstGeom>
            <a:solidFill>
              <a:srgbClr val="F1F5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0" tIns="73152" rIns="182880" bIns="73152">
              <a:noAutofit/>
            </a:bodyPr>
            <a:lstStyle/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Launch a packaged mid-market offering with transparent pricing by Q2 2027.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Move 20% of sales capacity into an inside-sales team and pilot it in two regions.</a:t>
              </a:r>
            </a:p>
            <a:p>
              <a:pPr algn="l" marL="201168" indent="-201168">
                <a:spcBef>
                  <a:spcPts val="0"/>
                </a:spcBef>
                <a:spcAft>
                  <a:spcPts val="500"/>
                </a:spcAft>
                <a:buFont typeface="Arial"/>
                <a:buChar char="•"/>
              </a:pPr>
              <a:r>
                <a:rPr sz="1300" b="0" lang="en-US">
                  <a:solidFill>
                    <a:srgbClr val="1A2F27"/>
                  </a:solidFill>
                  <a:latin typeface="Arial"/>
                </a:rPr>
                <a:t>Expected impact: EUR 40m additional revenue by 2028.</a:t>
              </a:r>
            </a:p>
          </p:txBody>
        </p:sp>
      </p:grpSp>
      <p:sp>
        <p:nvSpPr>
          <p:cNvPr id="1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1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Strong action titles state the conclusion, weak titles only name the topic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Six before-and-after examples (fictional content)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358444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457200"/>
                <a:gridCol w="3291840"/>
                <a:gridCol w="7345375"/>
              </a:tblGrid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Weak title: names the topic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6B728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Strong action title: states the so-what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Market overview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The mid-market segment grows 2x faster than enterprise and is underserved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Financial performance Q3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Q3 EBIT margin fell by 2 points because of one-off logistics costs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Customer survey results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Customers name onboarding as the main reason for switching providers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Cost analysis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Procurement and IT account for 60% of the addressable cost base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Competitor landscape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Two specialised challengers win mid-market deals on price, not on features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6B7280"/>
                          </a:solidFill>
                          <a:latin typeface="Arial"/>
                        </a:rPr>
                        <a:t>Next steps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1A2F27"/>
                          </a:solidFill>
                          <a:latin typeface="Arial"/>
                        </a:rPr>
                        <a:t>A 12-week pilot in two regions reduces the risk of the national roll-out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596128"/>
            <a:ext cx="11094415" cy="54864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37160" bIns="54864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Test: if the title still makes sense with the chart hidden, it is an action title. Keep it to one full sentence and two lines at most.</a:t>
            </a:r>
          </a:p>
        </p:txBody>
      </p:sp>
      <p:sp>
        <p:nvSpPr>
          <p:cNvPr id="7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8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Track record: six fictional transactions across sell-side, buy-side and financing mandates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All projects, values and dates are fictional and for illustration only</a:t>
            </a:r>
          </a:p>
        </p:txBody>
      </p:sp>
      <p:grpSp>
        <p:nvGrpSpPr>
          <p:cNvPr id="14" name="Tombstone Project Alpine" descr="Fictional tombstone: Project Alpine, Industrial automation, Sell-side advisor, EUR 250m, 2025"/>
          <p:cNvGrpSpPr/>
          <p:nvPr/>
        </p:nvGrpSpPr>
        <p:grpSpPr>
          <a:xfrm>
            <a:off x="548640" y="1783080"/>
            <a:ext cx="3515258" cy="2080260"/>
            <a:chOff x="548640" y="1783080"/>
            <a:chExt cx="3515258" cy="2080260"/>
          </a:xfrm>
        </p:grpSpPr>
        <p:sp>
          <p:nvSpPr>
            <p:cNvPr id="5" name="Card"/>
            <p:cNvSpPr/>
            <p:nvPr/>
          </p:nvSpPr>
          <p:spPr>
            <a:xfrm>
              <a:off x="548640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6" name="Accent bar"/>
            <p:cNvSpPr/>
            <p:nvPr/>
          </p:nvSpPr>
          <p:spPr>
            <a:xfrm>
              <a:off x="548640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7" name="Fictional tag"/>
            <p:cNvSpPr/>
            <p:nvPr/>
          </p:nvSpPr>
          <p:spPr>
            <a:xfrm>
              <a:off x="3103778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8" name="Project name"/>
            <p:cNvSpPr txBox="1"/>
            <p:nvPr/>
          </p:nvSpPr>
          <p:spPr>
            <a:xfrm>
              <a:off x="731520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Alpine</a:t>
              </a:r>
            </a:p>
          </p:txBody>
        </p:sp>
        <p:sp>
          <p:nvSpPr>
            <p:cNvPr id="9" name="Sector"/>
            <p:cNvSpPr txBox="1"/>
            <p:nvPr/>
          </p:nvSpPr>
          <p:spPr>
            <a:xfrm>
              <a:off x="731520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Industrial automation</a:t>
              </a:r>
            </a:p>
          </p:txBody>
        </p:sp>
        <p:cxnSp>
          <p:nvCxnSpPr>
            <p:cNvPr id="10" name="Connector 9"/>
            <p:cNvCxnSpPr/>
            <p:nvPr/>
          </p:nvCxnSpPr>
          <p:spPr>
            <a:xfrm>
              <a:off x="731520" y="2697480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le"/>
            <p:cNvSpPr txBox="1"/>
            <p:nvPr/>
          </p:nvSpPr>
          <p:spPr>
            <a:xfrm>
              <a:off x="731520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Sell-side advisor</a:t>
              </a:r>
            </a:p>
          </p:txBody>
        </p:sp>
        <p:sp>
          <p:nvSpPr>
            <p:cNvPr id="12" name="Deal value"/>
            <p:cNvSpPr txBox="1"/>
            <p:nvPr/>
          </p:nvSpPr>
          <p:spPr>
            <a:xfrm>
              <a:off x="731520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250m</a:t>
              </a:r>
            </a:p>
          </p:txBody>
        </p:sp>
        <p:sp>
          <p:nvSpPr>
            <p:cNvPr id="13" name="Year"/>
            <p:cNvSpPr txBox="1"/>
            <p:nvPr/>
          </p:nvSpPr>
          <p:spPr>
            <a:xfrm>
              <a:off x="731520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2025</a:t>
              </a:r>
            </a:p>
          </p:txBody>
        </p:sp>
      </p:grpSp>
      <p:grpSp>
        <p:nvGrpSpPr>
          <p:cNvPr id="24" name="Tombstone Project Boreal" descr="Fictional tombstone: Project Boreal, Specialty chemicals, Buy-side advisor, EUR 120m, 2025"/>
          <p:cNvGrpSpPr/>
          <p:nvPr/>
        </p:nvGrpSpPr>
        <p:grpSpPr>
          <a:xfrm>
            <a:off x="4338218" y="1783080"/>
            <a:ext cx="3515258" cy="2080260"/>
            <a:chOff x="4338218" y="1783080"/>
            <a:chExt cx="3515258" cy="2080260"/>
          </a:xfrm>
        </p:grpSpPr>
        <p:sp>
          <p:nvSpPr>
            <p:cNvPr id="15" name="Card"/>
            <p:cNvSpPr/>
            <p:nvPr/>
          </p:nvSpPr>
          <p:spPr>
            <a:xfrm>
              <a:off x="4338218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6" name="Accent bar"/>
            <p:cNvSpPr/>
            <p:nvPr/>
          </p:nvSpPr>
          <p:spPr>
            <a:xfrm>
              <a:off x="4338218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17" name="Fictional tag"/>
            <p:cNvSpPr/>
            <p:nvPr/>
          </p:nvSpPr>
          <p:spPr>
            <a:xfrm>
              <a:off x="6893356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18" name="Project name"/>
            <p:cNvSpPr txBox="1"/>
            <p:nvPr/>
          </p:nvSpPr>
          <p:spPr>
            <a:xfrm>
              <a:off x="4521098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Boreal</a:t>
              </a:r>
            </a:p>
          </p:txBody>
        </p:sp>
        <p:sp>
          <p:nvSpPr>
            <p:cNvPr id="19" name="Sector"/>
            <p:cNvSpPr txBox="1"/>
            <p:nvPr/>
          </p:nvSpPr>
          <p:spPr>
            <a:xfrm>
              <a:off x="4521098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Specialty chemicals</a:t>
              </a:r>
            </a:p>
          </p:txBody>
        </p:sp>
        <p:cxnSp>
          <p:nvCxnSpPr>
            <p:cNvPr id="20" name="Connector 19"/>
            <p:cNvCxnSpPr/>
            <p:nvPr/>
          </p:nvCxnSpPr>
          <p:spPr>
            <a:xfrm>
              <a:off x="4521098" y="2697480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le"/>
            <p:cNvSpPr txBox="1"/>
            <p:nvPr/>
          </p:nvSpPr>
          <p:spPr>
            <a:xfrm>
              <a:off x="4521098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Buy-side advisor</a:t>
              </a:r>
            </a:p>
          </p:txBody>
        </p:sp>
        <p:sp>
          <p:nvSpPr>
            <p:cNvPr id="22" name="Deal value"/>
            <p:cNvSpPr txBox="1"/>
            <p:nvPr/>
          </p:nvSpPr>
          <p:spPr>
            <a:xfrm>
              <a:off x="4521098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120m</a:t>
              </a:r>
            </a:p>
          </p:txBody>
        </p:sp>
        <p:sp>
          <p:nvSpPr>
            <p:cNvPr id="23" name="Year"/>
            <p:cNvSpPr txBox="1"/>
            <p:nvPr/>
          </p:nvSpPr>
          <p:spPr>
            <a:xfrm>
              <a:off x="4521098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2025</a:t>
              </a:r>
            </a:p>
          </p:txBody>
        </p:sp>
      </p:grpSp>
      <p:grpSp>
        <p:nvGrpSpPr>
          <p:cNvPr id="34" name="Tombstone Project Cobalt" descr="Fictional tombstone: Project Cobalt, B2B software, Debt advisor, EUR 400m, 2024"/>
          <p:cNvGrpSpPr/>
          <p:nvPr/>
        </p:nvGrpSpPr>
        <p:grpSpPr>
          <a:xfrm>
            <a:off x="8127796" y="1783080"/>
            <a:ext cx="3515258" cy="2080260"/>
            <a:chOff x="8127796" y="1783080"/>
            <a:chExt cx="3515258" cy="2080260"/>
          </a:xfrm>
        </p:grpSpPr>
        <p:sp>
          <p:nvSpPr>
            <p:cNvPr id="25" name="Card"/>
            <p:cNvSpPr/>
            <p:nvPr/>
          </p:nvSpPr>
          <p:spPr>
            <a:xfrm>
              <a:off x="8127796" y="1783080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6" name="Accent bar"/>
            <p:cNvSpPr/>
            <p:nvPr/>
          </p:nvSpPr>
          <p:spPr>
            <a:xfrm>
              <a:off x="8127796" y="1783080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27" name="Fictional tag"/>
            <p:cNvSpPr/>
            <p:nvPr/>
          </p:nvSpPr>
          <p:spPr>
            <a:xfrm>
              <a:off x="10682935" y="1984248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28" name="Project name"/>
            <p:cNvSpPr txBox="1"/>
            <p:nvPr/>
          </p:nvSpPr>
          <p:spPr>
            <a:xfrm>
              <a:off x="8310676" y="196596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Cobalt</a:t>
              </a:r>
            </a:p>
          </p:txBody>
        </p:sp>
        <p:sp>
          <p:nvSpPr>
            <p:cNvPr id="29" name="Sector"/>
            <p:cNvSpPr txBox="1"/>
            <p:nvPr/>
          </p:nvSpPr>
          <p:spPr>
            <a:xfrm>
              <a:off x="8310676" y="235000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B2B software</a:t>
              </a:r>
            </a:p>
          </p:txBody>
        </p:sp>
        <p:cxnSp>
          <p:nvCxnSpPr>
            <p:cNvPr id="30" name="Connector 29"/>
            <p:cNvCxnSpPr/>
            <p:nvPr/>
          </p:nvCxnSpPr>
          <p:spPr>
            <a:xfrm>
              <a:off x="8310676" y="2697480"/>
              <a:ext cx="3149499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le"/>
            <p:cNvSpPr txBox="1"/>
            <p:nvPr/>
          </p:nvSpPr>
          <p:spPr>
            <a:xfrm>
              <a:off x="8310676" y="278892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Debt advisor</a:t>
              </a:r>
            </a:p>
          </p:txBody>
        </p:sp>
        <p:sp>
          <p:nvSpPr>
            <p:cNvPr id="32" name="Deal value"/>
            <p:cNvSpPr txBox="1"/>
            <p:nvPr/>
          </p:nvSpPr>
          <p:spPr>
            <a:xfrm>
              <a:off x="8310676" y="306323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400m</a:t>
              </a:r>
            </a:p>
          </p:txBody>
        </p:sp>
        <p:sp>
          <p:nvSpPr>
            <p:cNvPr id="33" name="Year"/>
            <p:cNvSpPr txBox="1"/>
            <p:nvPr/>
          </p:nvSpPr>
          <p:spPr>
            <a:xfrm>
              <a:off x="8310676" y="347472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44" name="Tombstone Project Delta" descr="Fictional tombstone: Project Delta, Healthcare services, Sell-side advisor, EUR 85m, 2024"/>
          <p:cNvGrpSpPr/>
          <p:nvPr/>
        </p:nvGrpSpPr>
        <p:grpSpPr>
          <a:xfrm>
            <a:off x="548640" y="4137659"/>
            <a:ext cx="3515258" cy="2080260"/>
            <a:chOff x="548640" y="4137659"/>
            <a:chExt cx="3515258" cy="2080260"/>
          </a:xfrm>
        </p:grpSpPr>
        <p:sp>
          <p:nvSpPr>
            <p:cNvPr id="35" name="Card"/>
            <p:cNvSpPr/>
            <p:nvPr/>
          </p:nvSpPr>
          <p:spPr>
            <a:xfrm>
              <a:off x="548640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36" name="Accent bar"/>
            <p:cNvSpPr/>
            <p:nvPr/>
          </p:nvSpPr>
          <p:spPr>
            <a:xfrm>
              <a:off x="548640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37" name="Fictional tag"/>
            <p:cNvSpPr/>
            <p:nvPr/>
          </p:nvSpPr>
          <p:spPr>
            <a:xfrm>
              <a:off x="3103778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38" name="Project name"/>
            <p:cNvSpPr txBox="1"/>
            <p:nvPr/>
          </p:nvSpPr>
          <p:spPr>
            <a:xfrm>
              <a:off x="731520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Delta</a:t>
              </a:r>
            </a:p>
          </p:txBody>
        </p:sp>
        <p:sp>
          <p:nvSpPr>
            <p:cNvPr id="39" name="Sector"/>
            <p:cNvSpPr txBox="1"/>
            <p:nvPr/>
          </p:nvSpPr>
          <p:spPr>
            <a:xfrm>
              <a:off x="731520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Healthcare services</a:t>
              </a:r>
            </a:p>
          </p:txBody>
        </p:sp>
        <p:cxnSp>
          <p:nvCxnSpPr>
            <p:cNvPr id="40" name="Connector 39"/>
            <p:cNvCxnSpPr/>
            <p:nvPr/>
          </p:nvCxnSpPr>
          <p:spPr>
            <a:xfrm>
              <a:off x="731520" y="5052059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le"/>
            <p:cNvSpPr txBox="1"/>
            <p:nvPr/>
          </p:nvSpPr>
          <p:spPr>
            <a:xfrm>
              <a:off x="731520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Sell-side advisor</a:t>
              </a:r>
            </a:p>
          </p:txBody>
        </p:sp>
        <p:sp>
          <p:nvSpPr>
            <p:cNvPr id="42" name="Deal value"/>
            <p:cNvSpPr txBox="1"/>
            <p:nvPr/>
          </p:nvSpPr>
          <p:spPr>
            <a:xfrm>
              <a:off x="731520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85m</a:t>
              </a:r>
            </a:p>
          </p:txBody>
        </p:sp>
        <p:sp>
          <p:nvSpPr>
            <p:cNvPr id="43" name="Year"/>
            <p:cNvSpPr txBox="1"/>
            <p:nvPr/>
          </p:nvSpPr>
          <p:spPr>
            <a:xfrm>
              <a:off x="731520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54" name="Tombstone Project Ember" descr="Fictional tombstone: Project Ember, Energy infrastructure, Fairness opinion, EUR 610m, 2024"/>
          <p:cNvGrpSpPr/>
          <p:nvPr/>
        </p:nvGrpSpPr>
        <p:grpSpPr>
          <a:xfrm>
            <a:off x="4338218" y="4137659"/>
            <a:ext cx="3515258" cy="2080260"/>
            <a:chOff x="4338218" y="4137659"/>
            <a:chExt cx="3515258" cy="2080260"/>
          </a:xfrm>
        </p:grpSpPr>
        <p:sp>
          <p:nvSpPr>
            <p:cNvPr id="45" name="Card"/>
            <p:cNvSpPr/>
            <p:nvPr/>
          </p:nvSpPr>
          <p:spPr>
            <a:xfrm>
              <a:off x="4338218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6" name="Accent bar"/>
            <p:cNvSpPr/>
            <p:nvPr/>
          </p:nvSpPr>
          <p:spPr>
            <a:xfrm>
              <a:off x="4338218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7" name="Fictional tag"/>
            <p:cNvSpPr/>
            <p:nvPr/>
          </p:nvSpPr>
          <p:spPr>
            <a:xfrm>
              <a:off x="6893356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48" name="Project name"/>
            <p:cNvSpPr txBox="1"/>
            <p:nvPr/>
          </p:nvSpPr>
          <p:spPr>
            <a:xfrm>
              <a:off x="4521098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Ember</a:t>
              </a:r>
            </a:p>
          </p:txBody>
        </p:sp>
        <p:sp>
          <p:nvSpPr>
            <p:cNvPr id="49" name="Sector"/>
            <p:cNvSpPr txBox="1"/>
            <p:nvPr/>
          </p:nvSpPr>
          <p:spPr>
            <a:xfrm>
              <a:off x="4521098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Energy infrastructure</a:t>
              </a:r>
            </a:p>
          </p:txBody>
        </p:sp>
        <p:cxnSp>
          <p:nvCxnSpPr>
            <p:cNvPr id="50" name="Connector 49"/>
            <p:cNvCxnSpPr/>
            <p:nvPr/>
          </p:nvCxnSpPr>
          <p:spPr>
            <a:xfrm>
              <a:off x="4521098" y="5052059"/>
              <a:ext cx="3149498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le"/>
            <p:cNvSpPr txBox="1"/>
            <p:nvPr/>
          </p:nvSpPr>
          <p:spPr>
            <a:xfrm>
              <a:off x="4521098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Fairness opinion</a:t>
              </a:r>
            </a:p>
          </p:txBody>
        </p:sp>
        <p:sp>
          <p:nvSpPr>
            <p:cNvPr id="52" name="Deal value"/>
            <p:cNvSpPr txBox="1"/>
            <p:nvPr/>
          </p:nvSpPr>
          <p:spPr>
            <a:xfrm>
              <a:off x="4521098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610m</a:t>
              </a:r>
            </a:p>
          </p:txBody>
        </p:sp>
        <p:sp>
          <p:nvSpPr>
            <p:cNvPr id="53" name="Year"/>
            <p:cNvSpPr txBox="1"/>
            <p:nvPr/>
          </p:nvSpPr>
          <p:spPr>
            <a:xfrm>
              <a:off x="4521098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2024</a:t>
              </a:r>
            </a:p>
          </p:txBody>
        </p:sp>
      </p:grpSp>
      <p:grpSp>
        <p:nvGrpSpPr>
          <p:cNvPr id="64" name="Tombstone Project Fjord" descr="Fictional tombstone: Project Fjord, Contract logistics, Buy-side advisor, EUR 175m, 2023"/>
          <p:cNvGrpSpPr/>
          <p:nvPr/>
        </p:nvGrpSpPr>
        <p:grpSpPr>
          <a:xfrm>
            <a:off x="8127796" y="4137659"/>
            <a:ext cx="3515258" cy="2080260"/>
            <a:chOff x="8127796" y="4137659"/>
            <a:chExt cx="3515258" cy="2080260"/>
          </a:xfrm>
        </p:grpSpPr>
        <p:sp>
          <p:nvSpPr>
            <p:cNvPr id="55" name="Card"/>
            <p:cNvSpPr/>
            <p:nvPr/>
          </p:nvSpPr>
          <p:spPr>
            <a:xfrm>
              <a:off x="8127796" y="4137659"/>
              <a:ext cx="3515258" cy="208026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1D5D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56" name="Accent bar"/>
            <p:cNvSpPr/>
            <p:nvPr/>
          </p:nvSpPr>
          <p:spPr>
            <a:xfrm>
              <a:off x="8127796" y="4137659"/>
              <a:ext cx="3515258" cy="73152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57" name="Fictional tag"/>
            <p:cNvSpPr/>
            <p:nvPr/>
          </p:nvSpPr>
          <p:spPr>
            <a:xfrm>
              <a:off x="10682935" y="4338827"/>
              <a:ext cx="777240" cy="237744"/>
            </a:xfrm>
            <a:prstGeom prst="rect">
              <a:avLst/>
            </a:prstGeom>
            <a:noFill/>
            <a:ln w="9525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900" b="1" lang="en-US">
                  <a:solidFill>
                    <a:srgbClr val="6B7280"/>
                  </a:solidFill>
                  <a:latin typeface="Arial"/>
                </a:rPr>
                <a:t>Fictional</a:t>
              </a:r>
            </a:p>
          </p:txBody>
        </p:sp>
        <p:sp>
          <p:nvSpPr>
            <p:cNvPr id="58" name="Project name"/>
            <p:cNvSpPr txBox="1"/>
            <p:nvPr/>
          </p:nvSpPr>
          <p:spPr>
            <a:xfrm>
              <a:off x="8310676" y="4320540"/>
              <a:ext cx="2280818" cy="3657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600" b="1" lang="en-US">
                  <a:solidFill>
                    <a:srgbClr val="1A2F27"/>
                  </a:solidFill>
                  <a:latin typeface="Arial"/>
                </a:rPr>
                <a:t>Project Fjord</a:t>
              </a:r>
            </a:p>
          </p:txBody>
        </p:sp>
        <p:sp>
          <p:nvSpPr>
            <p:cNvPr id="59" name="Sector"/>
            <p:cNvSpPr txBox="1"/>
            <p:nvPr/>
          </p:nvSpPr>
          <p:spPr>
            <a:xfrm>
              <a:off x="8310676" y="4704588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Contract logistics</a:t>
              </a:r>
            </a:p>
          </p:txBody>
        </p:sp>
        <p:cxnSp>
          <p:nvCxnSpPr>
            <p:cNvPr id="60" name="Connector 59"/>
            <p:cNvCxnSpPr/>
            <p:nvPr/>
          </p:nvCxnSpPr>
          <p:spPr>
            <a:xfrm>
              <a:off x="8310676" y="5052059"/>
              <a:ext cx="3149499" cy="0"/>
            </a:xfrm>
            <a:prstGeom prst="line">
              <a:avLst/>
            </a:prstGeom>
            <a:ln w="9525">
              <a:solidFill>
                <a:srgbClr val="D1D5DB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le"/>
            <p:cNvSpPr txBox="1"/>
            <p:nvPr/>
          </p:nvSpPr>
          <p:spPr>
            <a:xfrm>
              <a:off x="8310676" y="5143500"/>
              <a:ext cx="3149498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Buy-side advisor</a:t>
              </a:r>
            </a:p>
          </p:txBody>
        </p:sp>
        <p:sp>
          <p:nvSpPr>
            <p:cNvPr id="62" name="Deal value"/>
            <p:cNvSpPr txBox="1"/>
            <p:nvPr/>
          </p:nvSpPr>
          <p:spPr>
            <a:xfrm>
              <a:off x="8310676" y="5417819"/>
              <a:ext cx="3149498" cy="4114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000" b="1" lang="en-US">
                  <a:solidFill>
                    <a:srgbClr val="1A2F27"/>
                  </a:solidFill>
                  <a:latin typeface="Arial"/>
                </a:rPr>
                <a:t>EUR 175m</a:t>
              </a:r>
            </a:p>
          </p:txBody>
        </p:sp>
        <p:sp>
          <p:nvSpPr>
            <p:cNvPr id="63" name="Year"/>
            <p:cNvSpPr txBox="1"/>
            <p:nvPr/>
          </p:nvSpPr>
          <p:spPr>
            <a:xfrm>
              <a:off x="8310676" y="5829300"/>
              <a:ext cx="3149498" cy="2560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6B7280"/>
                  </a:solidFill>
                  <a:latin typeface="Arial"/>
                </a:rPr>
                <a:t>2023</a:t>
              </a:r>
            </a:p>
          </p:txBody>
        </p:sp>
      </p:grpSp>
      <p:sp>
        <p:nvSpPr>
          <p:cNvPr id="65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66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Project Cedar: we recommend a binding offer at 9.5x EBITDA for a 24% IRR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Investment committee summary (fictional example, illustrative figures)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Deal 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2002536"/>
            <a:ext cx="5410047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210312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Target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210312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Project Cedar, facility management software (fictional)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37744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Transaction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237744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Acquisition of a 75% majority stake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51760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Enterprise value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2651760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EUR 180m (9.5x EBITDA 2026E of EUR 19m)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2607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Equity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292607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EUR 85m for 75%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0039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Financing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3120" y="320039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EUR 67m senior debt (3.5x EBITDA)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474719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6B7280"/>
                </a:solidFill>
                <a:latin typeface="Arial"/>
              </a:rPr>
              <a:t>Timing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3474719"/>
            <a:ext cx="3855567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Signing Q4 2026, closing Q1 2027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3007" y="169164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Investment thesis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233007" y="2002536"/>
            <a:ext cx="5410048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Thesis 1"/>
          <p:cNvGrpSpPr/>
          <p:nvPr/>
        </p:nvGrpSpPr>
        <p:grpSpPr>
          <a:xfrm>
            <a:off x="6233007" y="2130552"/>
            <a:ext cx="5410047" cy="502920"/>
            <a:chOff x="6233007" y="2130552"/>
            <a:chExt cx="5410047" cy="502920"/>
          </a:xfrm>
        </p:grpSpPr>
        <p:sp>
          <p:nvSpPr>
            <p:cNvPr id="21" name="Oval 20"/>
            <p:cNvSpPr/>
            <p:nvPr/>
          </p:nvSpPr>
          <p:spPr>
            <a:xfrm>
              <a:off x="6233007" y="214884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71919" y="213055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Sticky revenue base: 85% recurring revenue and net revenue retention of 112%</a:t>
              </a:r>
            </a:p>
          </p:txBody>
        </p:sp>
      </p:grpSp>
      <p:grpSp>
        <p:nvGrpSpPr>
          <p:cNvPr id="26" name="Thesis 2"/>
          <p:cNvGrpSpPr/>
          <p:nvPr/>
        </p:nvGrpSpPr>
        <p:grpSpPr>
          <a:xfrm>
            <a:off x="6233007" y="2679192"/>
            <a:ext cx="5410047" cy="502920"/>
            <a:chOff x="6233007" y="2679192"/>
            <a:chExt cx="5410047" cy="502920"/>
          </a:xfrm>
        </p:grpSpPr>
        <p:sp>
          <p:nvSpPr>
            <p:cNvPr id="24" name="Oval 23"/>
            <p:cNvSpPr/>
            <p:nvPr/>
          </p:nvSpPr>
          <p:spPr>
            <a:xfrm>
              <a:off x="6233007" y="269748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71919" y="267919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Fragmented niche market: buy-and-build plan with three identified add-on targets</a:t>
              </a:r>
            </a:p>
          </p:txBody>
        </p:sp>
      </p:grpSp>
      <p:grpSp>
        <p:nvGrpSpPr>
          <p:cNvPr id="29" name="Thesis 3"/>
          <p:cNvGrpSpPr/>
          <p:nvPr/>
        </p:nvGrpSpPr>
        <p:grpSpPr>
          <a:xfrm>
            <a:off x="6233007" y="3227832"/>
            <a:ext cx="5410047" cy="502920"/>
            <a:chOff x="6233007" y="3227832"/>
            <a:chExt cx="5410047" cy="502920"/>
          </a:xfrm>
        </p:grpSpPr>
        <p:sp>
          <p:nvSpPr>
            <p:cNvPr id="27" name="Oval 26"/>
            <p:cNvSpPr/>
            <p:nvPr/>
          </p:nvSpPr>
          <p:spPr>
            <a:xfrm>
              <a:off x="6233007" y="3246120"/>
              <a:ext cx="310896" cy="310896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71919" y="3227832"/>
              <a:ext cx="4971135" cy="502920"/>
            </a:xfrm>
            <a:prstGeom prst="rect">
              <a:avLst/>
            </a:prstGeom>
            <a:noFill/>
          </p:spPr>
          <p:txBody>
            <a:bodyPr wrap="square" lIns="0" tIns="27432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0" lang="en-US">
                  <a:solidFill>
                    <a:srgbClr val="1A2F27"/>
                  </a:solidFill>
                  <a:latin typeface="Arial"/>
                </a:rPr>
                <a:t>Margin upside of 4 points from pricing discipline and a nearshore support centre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48640" y="393192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Key risks and mitigants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48640" y="4242816"/>
            <a:ext cx="5410047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48640" y="4343400"/>
          <a:ext cx="5410046" cy="127833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2705023"/>
                <a:gridCol w="2705023"/>
              </a:tblGrid>
              <a:tr h="2743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6B7280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6B7280"/>
                          </a:solidFill>
                          <a:latin typeface="Arial"/>
                        </a:rPr>
                        <a:t>Mitigant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  <a:tr h="364845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Customer concentration: top 10 customers are 35% of revenue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Multi-year contracts with price escalators for 8 of the top 10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Dependence on the two founders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25% founder rollover and four-year vesting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64845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Integration effort for add-ons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Integration lead and budget in the 100-day plan</a:t>
                      </a:r>
                    </a:p>
                  </a:txBody>
                  <a:tcPr marL="0" marT="27432" marR="73152" marB="27432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233007" y="3931920"/>
            <a:ext cx="5410047" cy="292608"/>
          </a:xfrm>
          <a:prstGeom prst="rect">
            <a:avLst/>
          </a:prstGeom>
          <a:noFill/>
        </p:spPr>
        <p:txBody>
          <a:bodyPr wrap="square" lIns="0" tIns="0" rIns="0" bIns="27432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1A2F27"/>
                </a:solidFill>
                <a:latin typeface="Arial"/>
              </a:rPr>
              <a:t>Returns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233007" y="4242816"/>
            <a:ext cx="5410048" cy="0"/>
          </a:xfrm>
          <a:prstGeom prst="line">
            <a:avLst/>
          </a:prstGeom>
          <a:ln w="19050">
            <a:solidFill>
              <a:srgbClr val="4F7A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233007" y="4389120"/>
            <a:ext cx="1280160" cy="105156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</a:pPr>
            <a:r>
              <a:rPr sz="2600" b="1" lang="en-US">
                <a:solidFill>
                  <a:srgbClr val="1A2F27"/>
                </a:solidFill>
                <a:latin typeface="Arial"/>
              </a:rPr>
              <a:t>24%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IRR, base case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2895" y="4389120"/>
            <a:ext cx="1280160" cy="105156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buNone/>
            </a:pPr>
            <a:r>
              <a:rPr sz="2600" b="1" lang="en-US">
                <a:solidFill>
                  <a:srgbClr val="1A2F27"/>
                </a:solidFill>
                <a:latin typeface="Arial"/>
              </a:rPr>
              <a:t>2.9x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Money multiple</a:t>
            </a: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9067647" y="4343400"/>
          <a:ext cx="2575407" cy="9875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1184687"/>
                <a:gridCol w="695360"/>
                <a:gridCol w="695360"/>
              </a:tblGrid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6B7280"/>
                          </a:solidFill>
                          <a:latin typeface="Arial"/>
                        </a:rPr>
                        <a:t>Scenario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6B7280"/>
                          </a:solidFill>
                          <a:latin typeface="Arial"/>
                        </a:rPr>
                        <a:t>IRR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6B7280"/>
                          </a:solidFill>
                          <a:latin typeface="Arial"/>
                        </a:rPr>
                        <a:t>MoM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Downside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12%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1.8x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1A2F27"/>
                          </a:solidFill>
                          <a:latin typeface="Arial"/>
                        </a:rPr>
                        <a:t>Base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1A2F27"/>
                          </a:solidFill>
                          <a:latin typeface="Arial"/>
                        </a:rPr>
                        <a:t>24%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1" lang="en-US">
                          <a:solidFill>
                            <a:srgbClr val="1A2F27"/>
                          </a:solidFill>
                          <a:latin typeface="Arial"/>
                        </a:rPr>
                        <a:t>2.9x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246888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Upside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31%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000" b="0" lang="en-US">
                          <a:solidFill>
                            <a:srgbClr val="1A2F27"/>
                          </a:solidFill>
                          <a:latin typeface="Arial"/>
                        </a:rPr>
                        <a:t>3.8x</a:t>
                      </a:r>
                    </a:p>
                  </a:txBody>
                  <a:tcPr marL="0" marT="18288" marR="36576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9067647" y="5394960"/>
            <a:ext cx="2575407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Five-year hold, exit at 9.5x EBITDA</a:t>
            </a:r>
          </a:p>
        </p:txBody>
      </p:sp>
      <p:sp>
        <p:nvSpPr>
          <p:cNvPr id="39" name="Recommendation"/>
          <p:cNvSpPr/>
          <p:nvPr/>
        </p:nvSpPr>
        <p:spPr>
          <a:xfrm>
            <a:off x="548640" y="5715000"/>
            <a:ext cx="11094415" cy="548640"/>
          </a:xfrm>
          <a:prstGeom prst="rect">
            <a:avLst/>
          </a:prstGeom>
          <a:solidFill>
            <a:srgbClr val="1A2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FFFFFF"/>
                </a:solidFill>
                <a:latin typeface="Arial"/>
              </a:rPr>
              <a:t>Recommendation: approve a binding offer of up to EUR 180m enterprise value, subject to confirmatory due diligence</a:t>
            </a:r>
          </a:p>
        </p:txBody>
      </p:sp>
      <p:sp>
        <p:nvSpPr>
          <p:cNvPr id="40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41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Three MECE levers frame how the client can close a EUR 15m EBIT gap by 2028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Issue tree: EBIT = revenue minus cost of goods sold minus operating expenses (fictional example)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2514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en-US">
                <a:solidFill>
                  <a:srgbClr val="6B7280"/>
                </a:solidFill>
                <a:latin typeface="Arial"/>
              </a:rPr>
              <a:t>Key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94760" y="1691640"/>
            <a:ext cx="26060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en-US">
                <a:solidFill>
                  <a:srgbClr val="6B7280"/>
                </a:solidFill>
                <a:latin typeface="Arial"/>
              </a:rPr>
              <a:t>Driver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0" y="1691640"/>
            <a:ext cx="4510735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lang="en-US">
                <a:solidFill>
                  <a:srgbClr val="6B7280"/>
                </a:solidFill>
                <a:latin typeface="Arial"/>
              </a:rPr>
              <a:t>Lever</a:t>
            </a:r>
          </a:p>
        </p:txBody>
      </p:sp>
      <p:sp>
        <p:nvSpPr>
          <p:cNvPr id="8" name="Key question"/>
          <p:cNvSpPr/>
          <p:nvPr/>
        </p:nvSpPr>
        <p:spPr>
          <a:xfrm>
            <a:off x="548640" y="3474720"/>
            <a:ext cx="2514600" cy="1371600"/>
          </a:xfrm>
          <a:prstGeom prst="rect">
            <a:avLst/>
          </a:prstGeom>
          <a:solidFill>
            <a:srgbClr val="1A2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73152" rIns="137160" bIns="73152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lang="en-US">
                <a:solidFill>
                  <a:srgbClr val="FFFFFF"/>
                </a:solidFill>
                <a:latin typeface="Arial"/>
              </a:rPr>
              <a:t>How can the client raise EBIT by EUR 15m by 2028?</a:t>
            </a:r>
          </a:p>
        </p:txBody>
      </p:sp>
      <p:sp>
        <p:nvSpPr>
          <p:cNvPr id="9" name="Driver 1"/>
          <p:cNvSpPr/>
          <p:nvPr/>
        </p:nvSpPr>
        <p:spPr>
          <a:xfrm>
            <a:off x="3794760" y="2423160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FFFFFF"/>
                </a:solidFill>
                <a:latin typeface="Arial"/>
              </a:rPr>
              <a:t>Grow revenue</a:t>
            </a:r>
          </a:p>
        </p:txBody>
      </p:sp>
      <p:cxnSp>
        <p:nvCxnSpPr>
          <p:cNvPr id="10" name="Connector 9"/>
          <p:cNvCxnSpPr>
            <a:stCxn id="8" idx="3"/>
            <a:endCxn id="9" idx="1"/>
          </p:cNvCxnSpPr>
          <p:nvPr/>
        </p:nvCxnSpPr>
        <p:spPr>
          <a:xfrm flipV="1">
            <a:off x="3063240" y="2752344"/>
            <a:ext cx="731520" cy="140817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ver 1.1"/>
          <p:cNvSpPr/>
          <p:nvPr/>
        </p:nvSpPr>
        <p:spPr>
          <a:xfrm>
            <a:off x="7132320" y="2185415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Increase volume: new customers and a higher share of wallet</a:t>
            </a:r>
          </a:p>
        </p:txBody>
      </p:sp>
      <p:cxnSp>
        <p:nvCxnSpPr>
          <p:cNvPr id="12" name="Connector 11"/>
          <p:cNvCxnSpPr>
            <a:stCxn id="9" idx="3"/>
            <a:endCxn id="11" idx="1"/>
          </p:cNvCxnSpPr>
          <p:nvPr/>
        </p:nvCxnSpPr>
        <p:spPr>
          <a:xfrm flipV="1">
            <a:off x="6400800" y="2441447"/>
            <a:ext cx="731520" cy="310897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Lever 1.2"/>
          <p:cNvSpPr/>
          <p:nvPr/>
        </p:nvSpPr>
        <p:spPr>
          <a:xfrm>
            <a:off x="7132320" y="2807208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Raise realised prices: list prices and discount discipline</a:t>
            </a:r>
          </a:p>
        </p:txBody>
      </p:sp>
      <p:cxnSp>
        <p:nvCxnSpPr>
          <p:cNvPr id="14" name="Connector 13"/>
          <p:cNvCxnSpPr>
            <a:stCxn id="9" idx="3"/>
            <a:endCxn id="13" idx="1"/>
          </p:cNvCxnSpPr>
          <p:nvPr/>
        </p:nvCxnSpPr>
        <p:spPr>
          <a:xfrm>
            <a:off x="6400800" y="2752344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river 2"/>
          <p:cNvSpPr/>
          <p:nvPr/>
        </p:nvSpPr>
        <p:spPr>
          <a:xfrm>
            <a:off x="3794760" y="3831335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FFFFFF"/>
                </a:solidFill>
                <a:latin typeface="Arial"/>
              </a:rPr>
              <a:t>Lower cost of goods sold</a:t>
            </a:r>
          </a:p>
        </p:txBody>
      </p:sp>
      <p:cxnSp>
        <p:nvCxnSpPr>
          <p:cNvPr id="16" name="Connector 15"/>
          <p:cNvCxnSpPr>
            <a:stCxn id="8" idx="3"/>
            <a:endCxn id="15" idx="1"/>
          </p:cNvCxnSpPr>
          <p:nvPr/>
        </p:nvCxnSpPr>
        <p:spPr>
          <a:xfrm flipV="1">
            <a:off x="3063240" y="4160519"/>
            <a:ext cx="731520" cy="1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ever 2.1"/>
          <p:cNvSpPr/>
          <p:nvPr/>
        </p:nvSpPr>
        <p:spPr>
          <a:xfrm>
            <a:off x="7132320" y="3593591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Cut material costs: sourcing and specifications</a:t>
            </a:r>
          </a:p>
        </p:txBody>
      </p:sp>
      <p:cxnSp>
        <p:nvCxnSpPr>
          <p:cNvPr id="18" name="Connector 17"/>
          <p:cNvCxnSpPr>
            <a:stCxn id="15" idx="3"/>
            <a:endCxn id="17" idx="1"/>
          </p:cNvCxnSpPr>
          <p:nvPr/>
        </p:nvCxnSpPr>
        <p:spPr>
          <a:xfrm flipV="1">
            <a:off x="6400800" y="3849623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Lever 2.2"/>
          <p:cNvSpPr/>
          <p:nvPr/>
        </p:nvSpPr>
        <p:spPr>
          <a:xfrm>
            <a:off x="7132320" y="4215383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Reduce conversion costs: yield, utilisation and productivity</a:t>
            </a:r>
          </a:p>
        </p:txBody>
      </p:sp>
      <p:cxnSp>
        <p:nvCxnSpPr>
          <p:cNvPr id="20" name="Connector 19"/>
          <p:cNvCxnSpPr>
            <a:stCxn id="15" idx="3"/>
            <a:endCxn id="19" idx="1"/>
          </p:cNvCxnSpPr>
          <p:nvPr/>
        </p:nvCxnSpPr>
        <p:spPr>
          <a:xfrm>
            <a:off x="6400800" y="4160519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river 3"/>
          <p:cNvSpPr/>
          <p:nvPr/>
        </p:nvSpPr>
        <p:spPr>
          <a:xfrm>
            <a:off x="3794760" y="5239512"/>
            <a:ext cx="2606040" cy="658368"/>
          </a:xfrm>
          <a:prstGeom prst="rect">
            <a:avLst/>
          </a:prstGeom>
          <a:solidFill>
            <a:srgbClr val="4F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 lang="en-US">
                <a:solidFill>
                  <a:srgbClr val="FFFFFF"/>
                </a:solidFill>
                <a:latin typeface="Arial"/>
              </a:rPr>
              <a:t>Lower operating expenses</a:t>
            </a:r>
          </a:p>
        </p:txBody>
      </p:sp>
      <p:cxnSp>
        <p:nvCxnSpPr>
          <p:cNvPr id="22" name="Connector 21"/>
          <p:cNvCxnSpPr>
            <a:stCxn id="8" idx="3"/>
            <a:endCxn id="21" idx="1"/>
          </p:cNvCxnSpPr>
          <p:nvPr/>
        </p:nvCxnSpPr>
        <p:spPr>
          <a:xfrm>
            <a:off x="3063240" y="4160520"/>
            <a:ext cx="731520" cy="140817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ever 3.1"/>
          <p:cNvSpPr/>
          <p:nvPr/>
        </p:nvSpPr>
        <p:spPr>
          <a:xfrm>
            <a:off x="7132320" y="5001768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Reduce selling and marketing costs</a:t>
            </a:r>
          </a:p>
        </p:txBody>
      </p:sp>
      <p:cxnSp>
        <p:nvCxnSpPr>
          <p:cNvPr id="24" name="Connector 23"/>
          <p:cNvCxnSpPr>
            <a:stCxn id="21" idx="3"/>
            <a:endCxn id="23" idx="1"/>
          </p:cNvCxnSpPr>
          <p:nvPr/>
        </p:nvCxnSpPr>
        <p:spPr>
          <a:xfrm flipV="1">
            <a:off x="6400800" y="5257800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Lever 3.2"/>
          <p:cNvSpPr/>
          <p:nvPr/>
        </p:nvSpPr>
        <p:spPr>
          <a:xfrm>
            <a:off x="7132320" y="5623560"/>
            <a:ext cx="4510735" cy="512064"/>
          </a:xfrm>
          <a:prstGeom prst="rect">
            <a:avLst/>
          </a:prstGeom>
          <a:solidFill>
            <a:srgbClr val="F1F5F3"/>
          </a:solidFill>
          <a:ln w="9525">
            <a:solidFill>
              <a:srgbClr val="D1D5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36576" rIns="109728" bIns="36576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1A2F27"/>
                </a:solidFill>
                <a:latin typeface="Arial"/>
              </a:rPr>
              <a:t>Reduce general and administrative costs, including IT</a:t>
            </a:r>
          </a:p>
        </p:txBody>
      </p:sp>
      <p:cxnSp>
        <p:nvCxnSpPr>
          <p:cNvPr id="26" name="Connector 25"/>
          <p:cNvCxnSpPr>
            <a:stCxn id="21" idx="3"/>
            <a:endCxn id="25" idx="1"/>
          </p:cNvCxnSpPr>
          <p:nvPr/>
        </p:nvCxnSpPr>
        <p:spPr>
          <a:xfrm>
            <a:off x="6400800" y="5568696"/>
            <a:ext cx="731520" cy="310896"/>
          </a:xfrm>
          <a:prstGeom prst="bentConnector3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8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Six next steps prepare the pilot launch on 1 February 2027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Next steps (fictional example)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384048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548640"/>
                <a:gridCol w="6248095"/>
                <a:gridCol w="2560320"/>
                <a:gridCol w="1737360"/>
              </a:tblGrid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Action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1" lang="en-US">
                          <a:solidFill>
                            <a:srgbClr val="FFFFFF"/>
                          </a:solidFill>
                          <a:latin typeface="Arial"/>
                        </a:rPr>
                        <a:t>Due date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Align the steering committee on the target segment definition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Project lead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6 Nov 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Validate market sizing with ten customer interviews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Strategy team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20 Nov 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Draft the packaged offering and price points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Product management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4 Dec 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Build the business case and investment request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Finance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11 Dec 2026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Select two pilot regions and the sales team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Sales director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15 Jan 2027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Launch the 12-week pilot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Project lead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300" b="0" lang="en-US">
                          <a:solidFill>
                            <a:srgbClr val="1A2F27"/>
                          </a:solidFill>
                          <a:latin typeface="Arial"/>
                        </a:rPr>
                        <a:t>1 Feb 2027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7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How to use this template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Edit your own data in a few steps; every element is native PowerPoint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Duplicate the slide you need (right-click the thumbnail &gt; Duplicate Slide) and keep this pack as a master copy.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Write the action title first: one full sentence that states the conclusion, two lines at most.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Overwrite the illustrative text and numbers; every element is a native text box, table or shape.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Tombstones and issue tree boxes are shapes: click a group once to select it and again to edit one shape. Connectors stay attached when you move boxes.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Add or remove table rows via the Table Layout tab (Insert Below, Delete Rows).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Replace the footer with your source line once real data is in place.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Consulting slide pack (executive summary, action titles, tombstones, IC memo, issue tree, next steps)</dc:title>
  <dc:subject>Editable consulting slide pack with fictional examples</dc:subject>
  <dc:creator>offgen.ai</dc:creator>
  <cp:keywords>consulting slides, executive summary, action titles, tombstone, investment committee, issue tree, PowerPoint template</cp:keywords>
  <dc:description>Template by offgen.ai | Illustrative data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Template</cp:category>
  <dc:language>en-US</dc:language>
</cp:coreProperties>
</file>