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Der Ausbau im unterversorgten Mittelstand kann bis 2028 zusätzlich 40 Mio. € Umsatz bringen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Management Summary (fiktives Beispiel)</a:t>
            </a:r>
          </a:p>
        </p:txBody>
      </p:sp>
      <p:grpSp>
        <p:nvGrpSpPr>
          <p:cNvPr id="7" name="Situation"/>
          <p:cNvGrpSpPr/>
          <p:nvPr/>
        </p:nvGrpSpPr>
        <p:grpSpPr>
          <a:xfrm>
            <a:off x="548640" y="1783080"/>
            <a:ext cx="11094415" cy="1371600"/>
            <a:chOff x="548640" y="1783080"/>
            <a:chExt cx="11094415" cy="1371600"/>
          </a:xfrm>
        </p:grpSpPr>
        <p:sp>
          <p:nvSpPr>
            <p:cNvPr id="5" name="Situation tag"/>
            <p:cNvSpPr/>
            <p:nvPr/>
          </p:nvSpPr>
          <p:spPr>
            <a:xfrm>
              <a:off x="548640" y="1783080"/>
              <a:ext cx="2194560" cy="1371600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de-DE">
                  <a:solidFill>
                    <a:srgbClr val="FFFFFF"/>
                  </a:solidFill>
                  <a:latin typeface="Arial"/>
                </a:rPr>
                <a:t>Situation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Wo wir stehen</a:t>
              </a:r>
            </a:p>
          </p:txBody>
        </p:sp>
        <p:sp>
          <p:nvSpPr>
            <p:cNvPr id="6" name="Situation text"/>
            <p:cNvSpPr/>
            <p:nvPr/>
          </p:nvSpPr>
          <p:spPr>
            <a:xfrm>
              <a:off x="2834640" y="1783080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Der Kunde erzielt 70 % seines Umsatzes mit Großkunden und hält dort stabil 18 % Marktanteil.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Die Nachfrage im Großkundensegment wächst um rund 3 % pro Jahr.</a:t>
              </a:r>
            </a:p>
          </p:txBody>
        </p:sp>
      </p:grpSp>
      <p:grpSp>
        <p:nvGrpSpPr>
          <p:cNvPr id="10" name="Komplikation"/>
          <p:cNvGrpSpPr/>
          <p:nvPr/>
        </p:nvGrpSpPr>
        <p:grpSpPr>
          <a:xfrm>
            <a:off x="548640" y="3273552"/>
            <a:ext cx="11094415" cy="1371600"/>
            <a:chOff x="548640" y="3273552"/>
            <a:chExt cx="11094415" cy="1371600"/>
          </a:xfrm>
        </p:grpSpPr>
        <p:sp>
          <p:nvSpPr>
            <p:cNvPr id="8" name="Komplikation tag"/>
            <p:cNvSpPr/>
            <p:nvPr/>
          </p:nvSpPr>
          <p:spPr>
            <a:xfrm>
              <a:off x="548640" y="3273552"/>
              <a:ext cx="2194560" cy="1371600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de-DE">
                  <a:solidFill>
                    <a:srgbClr val="FFFFFF"/>
                  </a:solidFill>
                  <a:latin typeface="Arial"/>
                </a:rPr>
                <a:t>Komplikation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Was sich geändert hat</a:t>
              </a:r>
            </a:p>
          </p:txBody>
        </p:sp>
        <p:sp>
          <p:nvSpPr>
            <p:cNvPr id="9" name="Komplikation text"/>
            <p:cNvSpPr/>
            <p:nvPr/>
          </p:nvSpPr>
          <p:spPr>
            <a:xfrm>
              <a:off x="2834640" y="3273552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Der Mittelstand wächst mit rund 6 % pro Jahr doppelt so schnell, und kein Anbieter bedient ihn mit einem passenden Angebot.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Das heutige Angebot ist auf Großprojekte zugeschnitten: Die Abschlussquote im Mittelstand liegt bei 12 %, bei Großkunden bei 30 %.</a:t>
              </a:r>
            </a:p>
          </p:txBody>
        </p:sp>
      </p:grpSp>
      <p:grpSp>
        <p:nvGrpSpPr>
          <p:cNvPr id="13" name="Lösung"/>
          <p:cNvGrpSpPr/>
          <p:nvPr/>
        </p:nvGrpSpPr>
        <p:grpSpPr>
          <a:xfrm>
            <a:off x="548640" y="4764024"/>
            <a:ext cx="11094415" cy="1371600"/>
            <a:chOff x="548640" y="4764024"/>
            <a:chExt cx="11094415" cy="1371600"/>
          </a:xfrm>
        </p:grpSpPr>
        <p:sp>
          <p:nvSpPr>
            <p:cNvPr id="11" name="Lösung tag"/>
            <p:cNvSpPr/>
            <p:nvPr/>
          </p:nvSpPr>
          <p:spPr>
            <a:xfrm>
              <a:off x="548640" y="4764024"/>
              <a:ext cx="2194560" cy="1371600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de-DE">
                  <a:solidFill>
                    <a:srgbClr val="FFFFFF"/>
                  </a:solidFill>
                  <a:latin typeface="Arial"/>
                </a:rPr>
                <a:t>Lösung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Was wir empfehlen</a:t>
              </a:r>
            </a:p>
          </p:txBody>
        </p:sp>
        <p:sp>
          <p:nvSpPr>
            <p:cNvPr id="12" name="Lösung text"/>
            <p:cNvSpPr/>
            <p:nvPr/>
          </p:nvSpPr>
          <p:spPr>
            <a:xfrm>
              <a:off x="2834640" y="4764024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Bis Q2 2027 ein standardisiertes Mittelstandsangebot mit transparenten Preisen einführen.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20 % der Vertriebskapazität in ein Inside-Sales-Team verlagern und in zwei Regionen pilotieren.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de-DE">
                  <a:solidFill>
                    <a:srgbClr val="1A2F27"/>
                  </a:solidFill>
                  <a:latin typeface="Arial"/>
                </a:rPr>
                <a:t>Erwarteter Effekt: 40 Mio. € zusätzlicher Umsatz bis 2028.</a:t>
              </a:r>
            </a:p>
          </p:txBody>
        </p:sp>
      </p:grpSp>
      <p:sp>
        <p:nvSpPr>
          <p:cNvPr id="1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1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Starke Action Titles nennen die Kernaussage, schwache Titel nur das Thema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Sechs Vorher-nachher-Beispiele (fiktive Inhalte)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358444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457200"/>
                <a:gridCol w="3291840"/>
                <a:gridCol w="7345375"/>
              </a:tblGrid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Schwacher Titel: nennt das Thema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6B728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Starker Action Title: nennt die Kernaussage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Marktüberblick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Der Mittelstand wächst doppelt so schnell wie das Großkundengeschäft und ist unterversorgt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Finanzkennzahlen Q3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Die EBIT-Marge sinkt im dritten Quartal wegen einmaliger Logistikkosten um 2 Prozentpunkte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Ergebnisse der Kundenbefragung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Kunden nennen das Onboarding als Hauptgrund für einen Anbieterwechsel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Kostenanalyse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Einkauf und IT machen 60 % der beeinflussbaren Kostenbasis aus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Wettbewerbsumfeld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Zwei spezialisierte Herausforderer gewinnen im Mittelstand über den Preis, nicht über Funktionen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6B7280"/>
                          </a:solidFill>
                          <a:latin typeface="Arial"/>
                        </a:rPr>
                        <a:t>Nächste Schritte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1A2F27"/>
                          </a:solidFill>
                          <a:latin typeface="Arial"/>
                        </a:rPr>
                        <a:t>Ein zwölfwöchiger Pilot in zwei Regionen senkt das Risiko der bundesweiten Einführung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596128"/>
            <a:ext cx="11094415" cy="54864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37160" bIns="54864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Test: Ergibt der Titel auch ohne das Diagramm einen Sinn, ist es ein Action Title. Ein vollständiger Satz, höchstens zwei Zeilen.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8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Referenzen: sechs fiktive Transaktionen aus Verkaufs-, Kauf- und Finanzierungsmandaten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Alle Projekte, Werte und Daten sind fiktiv und dienen nur der Veranschaulichung</a:t>
            </a:r>
          </a:p>
        </p:txBody>
      </p:sp>
      <p:grpSp>
        <p:nvGrpSpPr>
          <p:cNvPr id="14" name="Tombstone Projekt Alpine" descr="Fiktiver Tombstone: Projekt Alpine, Industrieautomation, Berater des Verkäufers, 250 Mio. €, 2025"/>
          <p:cNvGrpSpPr/>
          <p:nvPr/>
        </p:nvGrpSpPr>
        <p:grpSpPr>
          <a:xfrm>
            <a:off x="548640" y="1783080"/>
            <a:ext cx="3515258" cy="2080260"/>
            <a:chOff x="548640" y="1783080"/>
            <a:chExt cx="3515258" cy="2080260"/>
          </a:xfrm>
        </p:grpSpPr>
        <p:sp>
          <p:nvSpPr>
            <p:cNvPr id="5" name="Card"/>
            <p:cNvSpPr/>
            <p:nvPr/>
          </p:nvSpPr>
          <p:spPr>
            <a:xfrm>
              <a:off x="548640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6" name="Accent bar"/>
            <p:cNvSpPr/>
            <p:nvPr/>
          </p:nvSpPr>
          <p:spPr>
            <a:xfrm>
              <a:off x="548640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7" name="Fictional tag"/>
            <p:cNvSpPr/>
            <p:nvPr/>
          </p:nvSpPr>
          <p:spPr>
            <a:xfrm>
              <a:off x="3103778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8" name="Project name"/>
            <p:cNvSpPr txBox="1"/>
            <p:nvPr/>
          </p:nvSpPr>
          <p:spPr>
            <a:xfrm>
              <a:off x="731520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Alpine</a:t>
              </a:r>
            </a:p>
          </p:txBody>
        </p:sp>
        <p:sp>
          <p:nvSpPr>
            <p:cNvPr id="9" name="Sector"/>
            <p:cNvSpPr txBox="1"/>
            <p:nvPr/>
          </p:nvSpPr>
          <p:spPr>
            <a:xfrm>
              <a:off x="731520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Industrieautomation</a:t>
              </a:r>
            </a:p>
          </p:txBody>
        </p:sp>
        <p:cxnSp>
          <p:nvCxnSpPr>
            <p:cNvPr id="10" name="Connector 9"/>
            <p:cNvCxnSpPr/>
            <p:nvPr/>
          </p:nvCxnSpPr>
          <p:spPr>
            <a:xfrm>
              <a:off x="731520" y="2697480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le"/>
            <p:cNvSpPr txBox="1"/>
            <p:nvPr/>
          </p:nvSpPr>
          <p:spPr>
            <a:xfrm>
              <a:off x="731520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Berater des Verkäufers</a:t>
              </a:r>
            </a:p>
          </p:txBody>
        </p:sp>
        <p:sp>
          <p:nvSpPr>
            <p:cNvPr id="12" name="Deal value"/>
            <p:cNvSpPr txBox="1"/>
            <p:nvPr/>
          </p:nvSpPr>
          <p:spPr>
            <a:xfrm>
              <a:off x="731520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250 Mio. €</a:t>
              </a:r>
            </a:p>
          </p:txBody>
        </p:sp>
        <p:sp>
          <p:nvSpPr>
            <p:cNvPr id="13" name="Year"/>
            <p:cNvSpPr txBox="1"/>
            <p:nvPr/>
          </p:nvSpPr>
          <p:spPr>
            <a:xfrm>
              <a:off x="731520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2025</a:t>
              </a:r>
            </a:p>
          </p:txBody>
        </p:sp>
      </p:grpSp>
      <p:grpSp>
        <p:nvGrpSpPr>
          <p:cNvPr id="24" name="Tombstone Projekt Boreal" descr="Fiktiver Tombstone: Projekt Boreal, Spezialchemie, Berater des Käufers, 120 Mio. €, 2025"/>
          <p:cNvGrpSpPr/>
          <p:nvPr/>
        </p:nvGrpSpPr>
        <p:grpSpPr>
          <a:xfrm>
            <a:off x="4338218" y="1783080"/>
            <a:ext cx="3515258" cy="2080260"/>
            <a:chOff x="4338218" y="1783080"/>
            <a:chExt cx="3515258" cy="2080260"/>
          </a:xfrm>
        </p:grpSpPr>
        <p:sp>
          <p:nvSpPr>
            <p:cNvPr id="15" name="Card"/>
            <p:cNvSpPr/>
            <p:nvPr/>
          </p:nvSpPr>
          <p:spPr>
            <a:xfrm>
              <a:off x="4338218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6" name="Accent bar"/>
            <p:cNvSpPr/>
            <p:nvPr/>
          </p:nvSpPr>
          <p:spPr>
            <a:xfrm>
              <a:off x="4338218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7" name="Fictional tag"/>
            <p:cNvSpPr/>
            <p:nvPr/>
          </p:nvSpPr>
          <p:spPr>
            <a:xfrm>
              <a:off x="6893356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18" name="Project name"/>
            <p:cNvSpPr txBox="1"/>
            <p:nvPr/>
          </p:nvSpPr>
          <p:spPr>
            <a:xfrm>
              <a:off x="4521098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Boreal</a:t>
              </a:r>
            </a:p>
          </p:txBody>
        </p:sp>
        <p:sp>
          <p:nvSpPr>
            <p:cNvPr id="19" name="Sector"/>
            <p:cNvSpPr txBox="1"/>
            <p:nvPr/>
          </p:nvSpPr>
          <p:spPr>
            <a:xfrm>
              <a:off x="4521098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Spezialchemie</a:t>
              </a:r>
            </a:p>
          </p:txBody>
        </p:sp>
        <p:cxnSp>
          <p:nvCxnSpPr>
            <p:cNvPr id="20" name="Connector 19"/>
            <p:cNvCxnSpPr/>
            <p:nvPr/>
          </p:nvCxnSpPr>
          <p:spPr>
            <a:xfrm>
              <a:off x="4521098" y="2697480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le"/>
            <p:cNvSpPr txBox="1"/>
            <p:nvPr/>
          </p:nvSpPr>
          <p:spPr>
            <a:xfrm>
              <a:off x="4521098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Berater des Käufers</a:t>
              </a:r>
            </a:p>
          </p:txBody>
        </p:sp>
        <p:sp>
          <p:nvSpPr>
            <p:cNvPr id="22" name="Deal value"/>
            <p:cNvSpPr txBox="1"/>
            <p:nvPr/>
          </p:nvSpPr>
          <p:spPr>
            <a:xfrm>
              <a:off x="4521098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120 Mio. €</a:t>
              </a:r>
            </a:p>
          </p:txBody>
        </p:sp>
        <p:sp>
          <p:nvSpPr>
            <p:cNvPr id="23" name="Year"/>
            <p:cNvSpPr txBox="1"/>
            <p:nvPr/>
          </p:nvSpPr>
          <p:spPr>
            <a:xfrm>
              <a:off x="4521098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2025</a:t>
              </a:r>
            </a:p>
          </p:txBody>
        </p:sp>
      </p:grpSp>
      <p:grpSp>
        <p:nvGrpSpPr>
          <p:cNvPr id="34" name="Tombstone Projekt Cobalt" descr="Fiktiver Tombstone: Projekt Cobalt, B2B-Software, Finanzierungsberater, 400 Mio. €, 2024"/>
          <p:cNvGrpSpPr/>
          <p:nvPr/>
        </p:nvGrpSpPr>
        <p:grpSpPr>
          <a:xfrm>
            <a:off x="8127796" y="1783080"/>
            <a:ext cx="3515258" cy="2080260"/>
            <a:chOff x="8127796" y="1783080"/>
            <a:chExt cx="3515258" cy="2080260"/>
          </a:xfrm>
        </p:grpSpPr>
        <p:sp>
          <p:nvSpPr>
            <p:cNvPr id="25" name="Card"/>
            <p:cNvSpPr/>
            <p:nvPr/>
          </p:nvSpPr>
          <p:spPr>
            <a:xfrm>
              <a:off x="8127796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6" name="Accent bar"/>
            <p:cNvSpPr/>
            <p:nvPr/>
          </p:nvSpPr>
          <p:spPr>
            <a:xfrm>
              <a:off x="8127796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7" name="Fictional tag"/>
            <p:cNvSpPr/>
            <p:nvPr/>
          </p:nvSpPr>
          <p:spPr>
            <a:xfrm>
              <a:off x="10682935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28" name="Project name"/>
            <p:cNvSpPr txBox="1"/>
            <p:nvPr/>
          </p:nvSpPr>
          <p:spPr>
            <a:xfrm>
              <a:off x="8310676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Cobalt</a:t>
              </a:r>
            </a:p>
          </p:txBody>
        </p:sp>
        <p:sp>
          <p:nvSpPr>
            <p:cNvPr id="29" name="Sector"/>
            <p:cNvSpPr txBox="1"/>
            <p:nvPr/>
          </p:nvSpPr>
          <p:spPr>
            <a:xfrm>
              <a:off x="8310676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B2B-Software</a:t>
              </a:r>
            </a:p>
          </p:txBody>
        </p:sp>
        <p:cxnSp>
          <p:nvCxnSpPr>
            <p:cNvPr id="30" name="Connector 29"/>
            <p:cNvCxnSpPr/>
            <p:nvPr/>
          </p:nvCxnSpPr>
          <p:spPr>
            <a:xfrm>
              <a:off x="8310676" y="2697480"/>
              <a:ext cx="3149499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le"/>
            <p:cNvSpPr txBox="1"/>
            <p:nvPr/>
          </p:nvSpPr>
          <p:spPr>
            <a:xfrm>
              <a:off x="8310676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Finanzierungsberater</a:t>
              </a:r>
            </a:p>
          </p:txBody>
        </p:sp>
        <p:sp>
          <p:nvSpPr>
            <p:cNvPr id="32" name="Deal value"/>
            <p:cNvSpPr txBox="1"/>
            <p:nvPr/>
          </p:nvSpPr>
          <p:spPr>
            <a:xfrm>
              <a:off x="8310676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400 Mio. €</a:t>
              </a:r>
            </a:p>
          </p:txBody>
        </p:sp>
        <p:sp>
          <p:nvSpPr>
            <p:cNvPr id="33" name="Year"/>
            <p:cNvSpPr txBox="1"/>
            <p:nvPr/>
          </p:nvSpPr>
          <p:spPr>
            <a:xfrm>
              <a:off x="8310676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44" name="Tombstone Projekt Delta" descr="Fiktiver Tombstone: Projekt Delta, Gesundheitsdienstleistungen, Berater des Verkäufers, 85 Mio. €, 2024"/>
          <p:cNvGrpSpPr/>
          <p:nvPr/>
        </p:nvGrpSpPr>
        <p:grpSpPr>
          <a:xfrm>
            <a:off x="548640" y="4137659"/>
            <a:ext cx="3515258" cy="2080260"/>
            <a:chOff x="548640" y="4137659"/>
            <a:chExt cx="3515258" cy="2080260"/>
          </a:xfrm>
        </p:grpSpPr>
        <p:sp>
          <p:nvSpPr>
            <p:cNvPr id="35" name="Card"/>
            <p:cNvSpPr/>
            <p:nvPr/>
          </p:nvSpPr>
          <p:spPr>
            <a:xfrm>
              <a:off x="548640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36" name="Accent bar"/>
            <p:cNvSpPr/>
            <p:nvPr/>
          </p:nvSpPr>
          <p:spPr>
            <a:xfrm>
              <a:off x="548640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37" name="Fictional tag"/>
            <p:cNvSpPr/>
            <p:nvPr/>
          </p:nvSpPr>
          <p:spPr>
            <a:xfrm>
              <a:off x="3103778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38" name="Project name"/>
            <p:cNvSpPr txBox="1"/>
            <p:nvPr/>
          </p:nvSpPr>
          <p:spPr>
            <a:xfrm>
              <a:off x="731520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Delta</a:t>
              </a:r>
            </a:p>
          </p:txBody>
        </p:sp>
        <p:sp>
          <p:nvSpPr>
            <p:cNvPr id="39" name="Sector"/>
            <p:cNvSpPr txBox="1"/>
            <p:nvPr/>
          </p:nvSpPr>
          <p:spPr>
            <a:xfrm>
              <a:off x="731520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Gesundheitsdienstleistungen</a:t>
              </a:r>
            </a:p>
          </p:txBody>
        </p:sp>
        <p:cxnSp>
          <p:nvCxnSpPr>
            <p:cNvPr id="40" name="Connector 39"/>
            <p:cNvCxnSpPr/>
            <p:nvPr/>
          </p:nvCxnSpPr>
          <p:spPr>
            <a:xfrm>
              <a:off x="731520" y="5052059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le"/>
            <p:cNvSpPr txBox="1"/>
            <p:nvPr/>
          </p:nvSpPr>
          <p:spPr>
            <a:xfrm>
              <a:off x="731520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Berater des Verkäufers</a:t>
              </a:r>
            </a:p>
          </p:txBody>
        </p:sp>
        <p:sp>
          <p:nvSpPr>
            <p:cNvPr id="42" name="Deal value"/>
            <p:cNvSpPr txBox="1"/>
            <p:nvPr/>
          </p:nvSpPr>
          <p:spPr>
            <a:xfrm>
              <a:off x="731520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85 Mio. €</a:t>
              </a:r>
            </a:p>
          </p:txBody>
        </p:sp>
        <p:sp>
          <p:nvSpPr>
            <p:cNvPr id="43" name="Year"/>
            <p:cNvSpPr txBox="1"/>
            <p:nvPr/>
          </p:nvSpPr>
          <p:spPr>
            <a:xfrm>
              <a:off x="731520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54" name="Tombstone Projekt Ember" descr="Fiktiver Tombstone: Projekt Ember, Energieinfrastruktur, Fairness Opinion, 610 Mio. €, 2024"/>
          <p:cNvGrpSpPr/>
          <p:nvPr/>
        </p:nvGrpSpPr>
        <p:grpSpPr>
          <a:xfrm>
            <a:off x="4338218" y="4137659"/>
            <a:ext cx="3515258" cy="2080260"/>
            <a:chOff x="4338218" y="4137659"/>
            <a:chExt cx="3515258" cy="2080260"/>
          </a:xfrm>
        </p:grpSpPr>
        <p:sp>
          <p:nvSpPr>
            <p:cNvPr id="45" name="Card"/>
            <p:cNvSpPr/>
            <p:nvPr/>
          </p:nvSpPr>
          <p:spPr>
            <a:xfrm>
              <a:off x="4338218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6" name="Accent bar"/>
            <p:cNvSpPr/>
            <p:nvPr/>
          </p:nvSpPr>
          <p:spPr>
            <a:xfrm>
              <a:off x="4338218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7" name="Fictional tag"/>
            <p:cNvSpPr/>
            <p:nvPr/>
          </p:nvSpPr>
          <p:spPr>
            <a:xfrm>
              <a:off x="6893356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48" name="Project name"/>
            <p:cNvSpPr txBox="1"/>
            <p:nvPr/>
          </p:nvSpPr>
          <p:spPr>
            <a:xfrm>
              <a:off x="4521098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Ember</a:t>
              </a:r>
            </a:p>
          </p:txBody>
        </p:sp>
        <p:sp>
          <p:nvSpPr>
            <p:cNvPr id="49" name="Sector"/>
            <p:cNvSpPr txBox="1"/>
            <p:nvPr/>
          </p:nvSpPr>
          <p:spPr>
            <a:xfrm>
              <a:off x="4521098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Energieinfrastruktur</a:t>
              </a:r>
            </a:p>
          </p:txBody>
        </p:sp>
        <p:cxnSp>
          <p:nvCxnSpPr>
            <p:cNvPr id="50" name="Connector 49"/>
            <p:cNvCxnSpPr/>
            <p:nvPr/>
          </p:nvCxnSpPr>
          <p:spPr>
            <a:xfrm>
              <a:off x="4521098" y="5052059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le"/>
            <p:cNvSpPr txBox="1"/>
            <p:nvPr/>
          </p:nvSpPr>
          <p:spPr>
            <a:xfrm>
              <a:off x="4521098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Fairness Opinion</a:t>
              </a:r>
            </a:p>
          </p:txBody>
        </p:sp>
        <p:sp>
          <p:nvSpPr>
            <p:cNvPr id="52" name="Deal value"/>
            <p:cNvSpPr txBox="1"/>
            <p:nvPr/>
          </p:nvSpPr>
          <p:spPr>
            <a:xfrm>
              <a:off x="4521098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610 Mio. €</a:t>
              </a:r>
            </a:p>
          </p:txBody>
        </p:sp>
        <p:sp>
          <p:nvSpPr>
            <p:cNvPr id="53" name="Year"/>
            <p:cNvSpPr txBox="1"/>
            <p:nvPr/>
          </p:nvSpPr>
          <p:spPr>
            <a:xfrm>
              <a:off x="4521098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64" name="Tombstone Projekt Fjord" descr="Fiktiver Tombstone: Projekt Fjord, Kontraktlogistik, Berater des Käufers, 175 Mio. €, 2023"/>
          <p:cNvGrpSpPr/>
          <p:nvPr/>
        </p:nvGrpSpPr>
        <p:grpSpPr>
          <a:xfrm>
            <a:off x="8127796" y="4137659"/>
            <a:ext cx="3515258" cy="2080260"/>
            <a:chOff x="8127796" y="4137659"/>
            <a:chExt cx="3515258" cy="2080260"/>
          </a:xfrm>
        </p:grpSpPr>
        <p:sp>
          <p:nvSpPr>
            <p:cNvPr id="55" name="Card"/>
            <p:cNvSpPr/>
            <p:nvPr/>
          </p:nvSpPr>
          <p:spPr>
            <a:xfrm>
              <a:off x="8127796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56" name="Accent bar"/>
            <p:cNvSpPr/>
            <p:nvPr/>
          </p:nvSpPr>
          <p:spPr>
            <a:xfrm>
              <a:off x="8127796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57" name="Fictional tag"/>
            <p:cNvSpPr/>
            <p:nvPr/>
          </p:nvSpPr>
          <p:spPr>
            <a:xfrm>
              <a:off x="10682935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de-DE">
                  <a:solidFill>
                    <a:srgbClr val="6B7280"/>
                  </a:solidFill>
                  <a:latin typeface="Arial"/>
                </a:rPr>
                <a:t>Fiktiv</a:t>
              </a:r>
            </a:p>
          </p:txBody>
        </p:sp>
        <p:sp>
          <p:nvSpPr>
            <p:cNvPr id="58" name="Project name"/>
            <p:cNvSpPr txBox="1"/>
            <p:nvPr/>
          </p:nvSpPr>
          <p:spPr>
            <a:xfrm>
              <a:off x="8310676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de-DE">
                  <a:solidFill>
                    <a:srgbClr val="1A2F27"/>
                  </a:solidFill>
                  <a:latin typeface="Arial"/>
                </a:rPr>
                <a:t>Projekt Fjord</a:t>
              </a:r>
            </a:p>
          </p:txBody>
        </p:sp>
        <p:sp>
          <p:nvSpPr>
            <p:cNvPr id="59" name="Sector"/>
            <p:cNvSpPr txBox="1"/>
            <p:nvPr/>
          </p:nvSpPr>
          <p:spPr>
            <a:xfrm>
              <a:off x="8310676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Kontraktlogistik</a:t>
              </a:r>
            </a:p>
          </p:txBody>
        </p:sp>
        <p:cxnSp>
          <p:nvCxnSpPr>
            <p:cNvPr id="60" name="Connector 59"/>
            <p:cNvCxnSpPr/>
            <p:nvPr/>
          </p:nvCxnSpPr>
          <p:spPr>
            <a:xfrm>
              <a:off x="8310676" y="5052059"/>
              <a:ext cx="3149499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le"/>
            <p:cNvSpPr txBox="1"/>
            <p:nvPr/>
          </p:nvSpPr>
          <p:spPr>
            <a:xfrm>
              <a:off x="8310676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Berater des Käufers</a:t>
              </a:r>
            </a:p>
          </p:txBody>
        </p:sp>
        <p:sp>
          <p:nvSpPr>
            <p:cNvPr id="62" name="Deal value"/>
            <p:cNvSpPr txBox="1"/>
            <p:nvPr/>
          </p:nvSpPr>
          <p:spPr>
            <a:xfrm>
              <a:off x="8310676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de-DE">
                  <a:solidFill>
                    <a:srgbClr val="1A2F27"/>
                  </a:solidFill>
                  <a:latin typeface="Arial"/>
                </a:rPr>
                <a:t>175 Mio. €</a:t>
              </a:r>
            </a:p>
          </p:txBody>
        </p:sp>
        <p:sp>
          <p:nvSpPr>
            <p:cNvPr id="63" name="Year"/>
            <p:cNvSpPr txBox="1"/>
            <p:nvPr/>
          </p:nvSpPr>
          <p:spPr>
            <a:xfrm>
              <a:off x="8310676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6B7280"/>
                  </a:solidFill>
                  <a:latin typeface="Arial"/>
                </a:rPr>
                <a:t>2023</a:t>
              </a:r>
            </a:p>
          </p:txBody>
        </p:sp>
      </p:grpSp>
      <p:sp>
        <p:nvSpPr>
          <p:cNvPr id="65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66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Projekt Cedar: Wir empfehlen ein bindendes Angebot zu 9,5x EBITDA bei 24 % IRR im Basisfall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Zusammenfassung für das Investmentkomitee (fiktives Beispiel, Beispielzahlen)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Transaktionsüberblick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2002536"/>
            <a:ext cx="5410047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210312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Zielunternehmen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210312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Projekt Cedar, Facility-Management-Software (fiktiv)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7744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Transaktion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237744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Erwerb einer Mehrheitsbeteiligung von 75 %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517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Unternehmenswert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265176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180 Mio. € (9,5x EBITDA 2026e von 19 Mio. €)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2607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Eigenkapital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292607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85 Mio. € für 75 %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0039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Finanzierung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3120" y="320039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67 Mio. € Senior-Darlehen (3,5x EBITDA)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47471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Zeitplan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347471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Signing Q4 2026, Closing Q1 2027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3007" y="169164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Investmentthese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233007" y="2002536"/>
            <a:ext cx="5410048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Thesis 1"/>
          <p:cNvGrpSpPr/>
          <p:nvPr/>
        </p:nvGrpSpPr>
        <p:grpSpPr>
          <a:xfrm>
            <a:off x="6233007" y="2130552"/>
            <a:ext cx="5410047" cy="502920"/>
            <a:chOff x="6233007" y="2130552"/>
            <a:chExt cx="5410047" cy="502920"/>
          </a:xfrm>
        </p:grpSpPr>
        <p:sp>
          <p:nvSpPr>
            <p:cNvPr id="21" name="Oval 20"/>
            <p:cNvSpPr/>
            <p:nvPr/>
          </p:nvSpPr>
          <p:spPr>
            <a:xfrm>
              <a:off x="6233007" y="214884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71919" y="213055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Stabile Umsatzbasis: 85 % wiederkehrende Umsätze und eine Net Revenue Retention von 112 %</a:t>
              </a:r>
            </a:p>
          </p:txBody>
        </p:sp>
      </p:grpSp>
      <p:grpSp>
        <p:nvGrpSpPr>
          <p:cNvPr id="26" name="Thesis 2"/>
          <p:cNvGrpSpPr/>
          <p:nvPr/>
        </p:nvGrpSpPr>
        <p:grpSpPr>
          <a:xfrm>
            <a:off x="6233007" y="2679192"/>
            <a:ext cx="5410047" cy="502920"/>
            <a:chOff x="6233007" y="2679192"/>
            <a:chExt cx="5410047" cy="502920"/>
          </a:xfrm>
        </p:grpSpPr>
        <p:sp>
          <p:nvSpPr>
            <p:cNvPr id="24" name="Oval 23"/>
            <p:cNvSpPr/>
            <p:nvPr/>
          </p:nvSpPr>
          <p:spPr>
            <a:xfrm>
              <a:off x="6233007" y="269748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71919" y="267919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Fragmentierter Nischenmarkt: Buy-and-Build-Plan mit drei identifizierten Add-on-Zielen</a:t>
              </a:r>
            </a:p>
          </p:txBody>
        </p:sp>
      </p:grpSp>
      <p:grpSp>
        <p:nvGrpSpPr>
          <p:cNvPr id="29" name="Thesis 3"/>
          <p:cNvGrpSpPr/>
          <p:nvPr/>
        </p:nvGrpSpPr>
        <p:grpSpPr>
          <a:xfrm>
            <a:off x="6233007" y="3227832"/>
            <a:ext cx="5410047" cy="502920"/>
            <a:chOff x="6233007" y="3227832"/>
            <a:chExt cx="5410047" cy="502920"/>
          </a:xfrm>
        </p:grpSpPr>
        <p:sp>
          <p:nvSpPr>
            <p:cNvPr id="27" name="Oval 26"/>
            <p:cNvSpPr/>
            <p:nvPr/>
          </p:nvSpPr>
          <p:spPr>
            <a:xfrm>
              <a:off x="6233007" y="324612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71919" y="322783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de-DE">
                  <a:solidFill>
                    <a:srgbClr val="1A2F27"/>
                  </a:solidFill>
                  <a:latin typeface="Arial"/>
                </a:rPr>
                <a:t>Margenpotenzial von 4 Prozentpunkten durch Preisdisziplin und ein Nearshore-Supportzentrum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48640" y="393192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Wesentliche Risiken und Gegenmaßnahmen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" y="4242816"/>
            <a:ext cx="5410047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48640" y="4343400"/>
          <a:ext cx="5410046" cy="1368855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2705023"/>
                <a:gridCol w="2705023"/>
              </a:tblGrid>
              <a:tr h="2743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6B7280"/>
                          </a:solidFill>
                          <a:latin typeface="Arial"/>
                        </a:rPr>
                        <a:t>Risiko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6B7280"/>
                          </a:solidFill>
                          <a:latin typeface="Arial"/>
                        </a:rPr>
                        <a:t>Gegenmaßnahme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  <a:tr h="364845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Kundenkonzentration: Die Top 10 stehen für 35 % des Umsatzes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Mehrjahresverträge mit Preisgleitklauseln bei 8 der Top 10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64845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Abhängigkeit von den zwei Gründern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Rückbeteiligung der Gründer von 25 % und vierjähriges Vesting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64845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Integrationsaufwand der Add-ons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Integrationsverantwortlicher und Budget im 100-Tage-Plan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233007" y="393192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Rendite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233007" y="4242816"/>
            <a:ext cx="5410048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233007" y="4389120"/>
            <a:ext cx="1280160" cy="105156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</a:pPr>
            <a:r>
              <a:rPr sz="2600" b="1" lang="de-DE">
                <a:solidFill>
                  <a:srgbClr val="1A2F27"/>
                </a:solidFill>
                <a:latin typeface="Arial"/>
              </a:rPr>
              <a:t>24 %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IRR im Basisfall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2895" y="4389120"/>
            <a:ext cx="1280160" cy="105156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</a:pPr>
            <a:r>
              <a:rPr sz="2600" b="1" lang="de-DE">
                <a:solidFill>
                  <a:srgbClr val="1A2F27"/>
                </a:solidFill>
                <a:latin typeface="Arial"/>
              </a:rPr>
              <a:t>2,9x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Money Multiple</a:t>
            </a: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9067647" y="4343400"/>
          <a:ext cx="2575407" cy="9875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1184687"/>
                <a:gridCol w="695360"/>
                <a:gridCol w="695360"/>
              </a:tblGrid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6B7280"/>
                          </a:solidFill>
                          <a:latin typeface="Arial"/>
                        </a:rPr>
                        <a:t>Szenario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6B7280"/>
                          </a:solidFill>
                          <a:latin typeface="Arial"/>
                        </a:rPr>
                        <a:t>IRR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6B7280"/>
                          </a:solidFill>
                          <a:latin typeface="Arial"/>
                        </a:rPr>
                        <a:t>MoM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Downside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12 %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1,8x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1A2F27"/>
                          </a:solidFill>
                          <a:latin typeface="Arial"/>
                        </a:rPr>
                        <a:t>Basisfall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1A2F27"/>
                          </a:solidFill>
                          <a:latin typeface="Arial"/>
                        </a:rPr>
                        <a:t>24 %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de-DE">
                          <a:solidFill>
                            <a:srgbClr val="1A2F27"/>
                          </a:solidFill>
                          <a:latin typeface="Arial"/>
                        </a:rPr>
                        <a:t>2,9x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Upside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31 %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de-DE">
                          <a:solidFill>
                            <a:srgbClr val="1A2F27"/>
                          </a:solidFill>
                          <a:latin typeface="Arial"/>
                        </a:rPr>
                        <a:t>3,8x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9067647" y="5394960"/>
            <a:ext cx="2575407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Haltedauer fünf Jahre, Exit zu 9,5x EBITDA</a:t>
            </a:r>
          </a:p>
        </p:txBody>
      </p:sp>
      <p:sp>
        <p:nvSpPr>
          <p:cNvPr id="39" name="Recommendation"/>
          <p:cNvSpPr/>
          <p:nvPr/>
        </p:nvSpPr>
        <p:spPr>
          <a:xfrm>
            <a:off x="548640" y="5715000"/>
            <a:ext cx="11094415" cy="548640"/>
          </a:xfrm>
          <a:prstGeom prst="rect">
            <a:avLst/>
          </a:prstGeom>
          <a:solidFill>
            <a:srgbClr val="1A2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FFFFFF"/>
                </a:solidFill>
                <a:latin typeface="Arial"/>
              </a:rPr>
              <a:t>Empfehlung: bindendes Angebot bis 180 Mio. € Unternehmenswert freigeben, vorbehaltlich einer bestätigenden Due Diligence</a:t>
            </a:r>
          </a:p>
        </p:txBody>
      </p:sp>
      <p:sp>
        <p:nvSpPr>
          <p:cNvPr id="40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41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Drei überschneidungsfreie Hebel zeigen, wie der Kunde bis 2028 eine EBIT-Lücke von 15 Mio. € schließt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Issue Tree: EBIT = Umsatz minus Herstellkosten minus Betriebskosten (fiktives Beispiel)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2514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de-DE">
                <a:solidFill>
                  <a:srgbClr val="6B7280"/>
                </a:solidFill>
                <a:latin typeface="Arial"/>
              </a:rPr>
              <a:t>Kernfrage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691640"/>
            <a:ext cx="26060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de-DE">
                <a:solidFill>
                  <a:srgbClr val="6B7280"/>
                </a:solidFill>
                <a:latin typeface="Arial"/>
              </a:rPr>
              <a:t>Treiber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0" y="1691640"/>
            <a:ext cx="4510735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de-DE">
                <a:solidFill>
                  <a:srgbClr val="6B7280"/>
                </a:solidFill>
                <a:latin typeface="Arial"/>
              </a:rPr>
              <a:t>Hebel</a:t>
            </a:r>
          </a:p>
        </p:txBody>
      </p:sp>
      <p:sp>
        <p:nvSpPr>
          <p:cNvPr id="8" name="Key question"/>
          <p:cNvSpPr/>
          <p:nvPr/>
        </p:nvSpPr>
        <p:spPr>
          <a:xfrm>
            <a:off x="548640" y="3474720"/>
            <a:ext cx="2514600" cy="1371600"/>
          </a:xfrm>
          <a:prstGeom prst="rect">
            <a:avLst/>
          </a:prstGeom>
          <a:solidFill>
            <a:srgbClr val="1A2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73152" rIns="137160" bIns="73152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FFFFFF"/>
                </a:solidFill>
                <a:latin typeface="Arial"/>
              </a:rPr>
              <a:t>Wie steigert der Kunde das EBIT bis 2028 um 15 Mio. €?</a:t>
            </a:r>
          </a:p>
        </p:txBody>
      </p:sp>
      <p:sp>
        <p:nvSpPr>
          <p:cNvPr id="9" name="Driver 1"/>
          <p:cNvSpPr/>
          <p:nvPr/>
        </p:nvSpPr>
        <p:spPr>
          <a:xfrm>
            <a:off x="3794760" y="2423160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FFFFFF"/>
                </a:solidFill>
                <a:latin typeface="Arial"/>
              </a:rPr>
              <a:t>Umsatz steigern</a:t>
            </a:r>
          </a:p>
        </p:txBody>
      </p:sp>
      <p:cxnSp>
        <p:nvCxnSpPr>
          <p:cNvPr id="10" name="Connector 9"/>
          <p:cNvCxnSpPr>
            <a:stCxn id="8" idx="3"/>
            <a:endCxn id="9" idx="1"/>
          </p:cNvCxnSpPr>
          <p:nvPr/>
        </p:nvCxnSpPr>
        <p:spPr>
          <a:xfrm flipV="1">
            <a:off x="3063240" y="2752344"/>
            <a:ext cx="731520" cy="140817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ver 1.1"/>
          <p:cNvSpPr/>
          <p:nvPr/>
        </p:nvSpPr>
        <p:spPr>
          <a:xfrm>
            <a:off x="7132320" y="2185415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Menge erhöhen: Neukunden und mehr Anteil bei Bestandskunden</a:t>
            </a:r>
          </a:p>
        </p:txBody>
      </p:sp>
      <p:cxnSp>
        <p:nvCxnSpPr>
          <p:cNvPr id="12" name="Connector 11"/>
          <p:cNvCxnSpPr>
            <a:stCxn id="9" idx="3"/>
            <a:endCxn id="11" idx="1"/>
          </p:cNvCxnSpPr>
          <p:nvPr/>
        </p:nvCxnSpPr>
        <p:spPr>
          <a:xfrm flipV="1">
            <a:off x="6400800" y="2441447"/>
            <a:ext cx="731520" cy="310897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ever 1.2"/>
          <p:cNvSpPr/>
          <p:nvPr/>
        </p:nvSpPr>
        <p:spPr>
          <a:xfrm>
            <a:off x="7132320" y="2807208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Realisierte Preise erhöhen: Listenpreise und Rabattdisziplin</a:t>
            </a:r>
          </a:p>
        </p:txBody>
      </p:sp>
      <p:cxnSp>
        <p:nvCxnSpPr>
          <p:cNvPr id="14" name="Connector 13"/>
          <p:cNvCxnSpPr>
            <a:stCxn id="9" idx="3"/>
            <a:endCxn id="13" idx="1"/>
          </p:cNvCxnSpPr>
          <p:nvPr/>
        </p:nvCxnSpPr>
        <p:spPr>
          <a:xfrm>
            <a:off x="6400800" y="2752344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river 2"/>
          <p:cNvSpPr/>
          <p:nvPr/>
        </p:nvSpPr>
        <p:spPr>
          <a:xfrm>
            <a:off x="3794760" y="3831335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FFFFFF"/>
                </a:solidFill>
                <a:latin typeface="Arial"/>
              </a:rPr>
              <a:t>Herstellkosten senken</a:t>
            </a:r>
          </a:p>
        </p:txBody>
      </p:sp>
      <p:cxnSp>
        <p:nvCxnSpPr>
          <p:cNvPr id="16" name="Connector 15"/>
          <p:cNvCxnSpPr>
            <a:stCxn id="8" idx="3"/>
            <a:endCxn id="15" idx="1"/>
          </p:cNvCxnSpPr>
          <p:nvPr/>
        </p:nvCxnSpPr>
        <p:spPr>
          <a:xfrm flipV="1">
            <a:off x="3063240" y="4160519"/>
            <a:ext cx="731520" cy="1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ever 2.1"/>
          <p:cNvSpPr/>
          <p:nvPr/>
        </p:nvSpPr>
        <p:spPr>
          <a:xfrm>
            <a:off x="7132320" y="3593591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Materialkosten senken: Einkauf und Spezifikationen</a:t>
            </a:r>
          </a:p>
        </p:txBody>
      </p:sp>
      <p:cxnSp>
        <p:nvCxnSpPr>
          <p:cNvPr id="18" name="Connector 17"/>
          <p:cNvCxnSpPr>
            <a:stCxn id="15" idx="3"/>
            <a:endCxn id="17" idx="1"/>
          </p:cNvCxnSpPr>
          <p:nvPr/>
        </p:nvCxnSpPr>
        <p:spPr>
          <a:xfrm flipV="1">
            <a:off x="6400800" y="3849623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Lever 2.2"/>
          <p:cNvSpPr/>
          <p:nvPr/>
        </p:nvSpPr>
        <p:spPr>
          <a:xfrm>
            <a:off x="7132320" y="4215383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Fertigungskosten senken: Ausbeute, Auslastung und Produktivität</a:t>
            </a:r>
          </a:p>
        </p:txBody>
      </p:sp>
      <p:cxnSp>
        <p:nvCxnSpPr>
          <p:cNvPr id="20" name="Connector 19"/>
          <p:cNvCxnSpPr>
            <a:stCxn id="15" idx="3"/>
            <a:endCxn id="19" idx="1"/>
          </p:cNvCxnSpPr>
          <p:nvPr/>
        </p:nvCxnSpPr>
        <p:spPr>
          <a:xfrm>
            <a:off x="6400800" y="4160519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river 3"/>
          <p:cNvSpPr/>
          <p:nvPr/>
        </p:nvSpPr>
        <p:spPr>
          <a:xfrm>
            <a:off x="3794760" y="5239512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FFFFFF"/>
                </a:solidFill>
                <a:latin typeface="Arial"/>
              </a:rPr>
              <a:t>Betriebskosten senken</a:t>
            </a:r>
          </a:p>
        </p:txBody>
      </p:sp>
      <p:cxnSp>
        <p:nvCxnSpPr>
          <p:cNvPr id="22" name="Connector 21"/>
          <p:cNvCxnSpPr>
            <a:stCxn id="8" idx="3"/>
            <a:endCxn id="21" idx="1"/>
          </p:cNvCxnSpPr>
          <p:nvPr/>
        </p:nvCxnSpPr>
        <p:spPr>
          <a:xfrm>
            <a:off x="3063240" y="4160520"/>
            <a:ext cx="731520" cy="140817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ever 3.1"/>
          <p:cNvSpPr/>
          <p:nvPr/>
        </p:nvSpPr>
        <p:spPr>
          <a:xfrm>
            <a:off x="7132320" y="5001768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Vertriebs- und Marketingkosten senken</a:t>
            </a:r>
          </a:p>
        </p:txBody>
      </p:sp>
      <p:cxnSp>
        <p:nvCxnSpPr>
          <p:cNvPr id="24" name="Connector 23"/>
          <p:cNvCxnSpPr>
            <a:stCxn id="21" idx="3"/>
            <a:endCxn id="23" idx="1"/>
          </p:cNvCxnSpPr>
          <p:nvPr/>
        </p:nvCxnSpPr>
        <p:spPr>
          <a:xfrm flipV="1">
            <a:off x="6400800" y="5257800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Lever 3.2"/>
          <p:cNvSpPr/>
          <p:nvPr/>
        </p:nvSpPr>
        <p:spPr>
          <a:xfrm>
            <a:off x="7132320" y="5623560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1A2F27"/>
                </a:solidFill>
                <a:latin typeface="Arial"/>
              </a:rPr>
              <a:t>Verwaltungskosten senken, einschließlich IT</a:t>
            </a:r>
          </a:p>
        </p:txBody>
      </p:sp>
      <p:cxnSp>
        <p:nvCxnSpPr>
          <p:cNvPr id="26" name="Connector 25"/>
          <p:cNvCxnSpPr>
            <a:stCxn id="21" idx="3"/>
            <a:endCxn id="25" idx="1"/>
          </p:cNvCxnSpPr>
          <p:nvPr/>
        </p:nvCxnSpPr>
        <p:spPr>
          <a:xfrm>
            <a:off x="6400800" y="5568696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8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Sechs nächste Schritte bereiten den Pilotstart am 1. Februar 2027 vor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Nächste Schritte (fiktives Beispiel)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384048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548640"/>
                <a:gridCol w="6248095"/>
                <a:gridCol w="2560320"/>
                <a:gridCol w="1737360"/>
              </a:tblGrid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Maßnahme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Verantwortlich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de-DE">
                          <a:solidFill>
                            <a:srgbClr val="FFFFFF"/>
                          </a:solidFill>
                          <a:latin typeface="Arial"/>
                        </a:rPr>
                        <a:t>Termin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Zielsegment mit dem Lenkungsausschuss abstimmen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Projektleitung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06.11.2026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Marktgröße mit zehn Kundeninterviews validieren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Strategieteam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20.11.2026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Standardangebot und Preispunkte entwerfen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Produktmanagement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04.12.2026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Business Case und Investitionsantrag erstellen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Finanzen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11.12.2026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Zwei Pilotregionen und das Vertriebsteam auswählen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Vertriebsleitung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15.01.2027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Zwölfwöchigen Pilot starten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Projektleitung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de-DE">
                          <a:solidFill>
                            <a:srgbClr val="1A2F27"/>
                          </a:solidFill>
                          <a:latin typeface="Arial"/>
                        </a:rPr>
                        <a:t>01.02.2027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7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So verwenden Sie diese Vorlage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In wenigen Schritten zu Ihren eigenen Daten; alle Elemente sind native PowerPoint-Objekte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Duplizieren Sie die benötigte Folie (Rechtsklick auf die Miniatur &gt; „Folie duplizieren“) und behalten Sie dieses Paket als Mastervorlage.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Schreiben Sie zuerst den Action Title: ein vollständiger Satz mit der Kernaussage, höchstens zwei Zeilen.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Überschreiben Sie die Beispieltexte und Zahlen; alle Elemente sind native Textfelder, Tabellen und Formen.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Tombstones und Issue Tree bestehen aus Formen: Ein Klick markiert die Gruppe, ein zweiter eine einzelne Form. Verbinder bleiben beim Verschieben angeheftet.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Tabellenzeilen fügen Sie über die Registerkarte „Layout“ der Tabellentools hinzu oder löschen sie dort.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Ersetzen Sie die Fußzeile durch Ihre Quellenangabe, sobald echte Daten eingetragen sind.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Beratungs-Folienpaket (Management Summary, Action Titles, Tombstones, IC-Memo, Issue Tree, nächste Schritte)</dc:title>
  <dc:subject>Bearbeitbares Folienpaket für Beratung und M&amp;A mit fiktiven Beispielen</dc:subject>
  <dc:creator>offgen.ai</dc:creator>
  <cp:keywords>Beratungsfolien, Management Summary, Action Titles, Tombstone, Investmentkomitee, Issue Tree, PowerPoint-Vorlage</cp:keywords>
  <dc:description>Vorlage von offgen.ai | Beispieldaten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Vorlage</cp:category>
  <dc:language>de-DE</dc:language>
</cp:coreProperties>
</file>